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43"/>
  </p:notesMasterIdLst>
  <p:handoutMasterIdLst>
    <p:handoutMasterId r:id="rId44"/>
  </p:handoutMasterIdLst>
  <p:sldIdLst>
    <p:sldId id="256" r:id="rId2"/>
    <p:sldId id="299" r:id="rId3"/>
    <p:sldId id="300" r:id="rId4"/>
    <p:sldId id="259" r:id="rId5"/>
    <p:sldId id="260" r:id="rId6"/>
    <p:sldId id="301" r:id="rId7"/>
    <p:sldId id="262" r:id="rId8"/>
    <p:sldId id="302" r:id="rId9"/>
    <p:sldId id="303" r:id="rId10"/>
    <p:sldId id="304" r:id="rId11"/>
    <p:sldId id="305" r:id="rId12"/>
    <p:sldId id="306" r:id="rId13"/>
    <p:sldId id="307" r:id="rId14"/>
    <p:sldId id="270" r:id="rId15"/>
    <p:sldId id="292" r:id="rId16"/>
    <p:sldId id="271" r:id="rId17"/>
    <p:sldId id="272" r:id="rId18"/>
    <p:sldId id="293" r:id="rId19"/>
    <p:sldId id="273" r:id="rId20"/>
    <p:sldId id="291" r:id="rId21"/>
    <p:sldId id="274" r:id="rId22"/>
    <p:sldId id="294" r:id="rId23"/>
    <p:sldId id="275" r:id="rId24"/>
    <p:sldId id="276" r:id="rId25"/>
    <p:sldId id="277" r:id="rId26"/>
    <p:sldId id="296" r:id="rId27"/>
    <p:sldId id="295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6" r:id="rId36"/>
    <p:sldId id="290" r:id="rId37"/>
    <p:sldId id="287" r:id="rId38"/>
    <p:sldId id="298" r:id="rId39"/>
    <p:sldId id="308" r:id="rId40"/>
    <p:sldId id="288" r:id="rId41"/>
    <p:sldId id="289" r:id="rId42"/>
  </p:sldIdLst>
  <p:sldSz cx="12192000" cy="6858000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FFFFFF"/>
    <a:srgbClr val="2867A0"/>
    <a:srgbClr val="2A6BA6"/>
    <a:srgbClr val="81B2DF"/>
    <a:srgbClr val="84B4E0"/>
    <a:srgbClr val="4B91D1"/>
    <a:srgbClr val="9FFBA1"/>
    <a:srgbClr val="01A84E"/>
    <a:srgbClr val="06F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058" autoAdjust="0"/>
  </p:normalViewPr>
  <p:slideViewPr>
    <p:cSldViewPr>
      <p:cViewPr varScale="1">
        <p:scale>
          <a:sx n="50" d="100"/>
          <a:sy n="50" d="100"/>
        </p:scale>
        <p:origin x="317" y="29"/>
      </p:cViewPr>
      <p:guideLst>
        <p:guide orient="horz" pos="3157"/>
        <p:guide pos="3840"/>
      </p:guideLst>
    </p:cSldViewPr>
  </p:slideViewPr>
  <p:outlineViewPr>
    <p:cViewPr>
      <p:scale>
        <a:sx n="33" d="100"/>
        <a:sy n="33" d="100"/>
      </p:scale>
      <p:origin x="0" y="31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3293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1" y="1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t" anchorCtr="0">
            <a:prstTxWarp prst="textNoShape">
              <a:avLst/>
            </a:prstTxWarp>
          </a:bodyPr>
          <a:lstStyle>
            <a:lvl1pPr>
              <a:defRPr sz="1300">
                <a:ea typeface="굴림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901699" y="1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t" anchorCtr="0">
            <a:prstTxWarp prst="textNoShape">
              <a:avLst/>
            </a:prstTxWarp>
          </a:bodyPr>
          <a:lstStyle>
            <a:lvl1pPr algn="r">
              <a:defRPr sz="1300">
                <a:ea typeface="굴림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>
          <a:xfrm>
            <a:off x="1" y="9517547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b" anchorCtr="0">
            <a:prstTxWarp prst="textNoShape">
              <a:avLst/>
            </a:prstTxWarp>
          </a:bodyPr>
          <a:lstStyle>
            <a:lvl1pPr>
              <a:defRPr sz="1300">
                <a:ea typeface="굴림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>
          <a:xfrm>
            <a:off x="3901699" y="9517547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b" anchorCtr="0">
            <a:prstTxWarp prst="textNoShape">
              <a:avLst/>
            </a:prstTxWarp>
          </a:bodyPr>
          <a:lstStyle>
            <a:lvl1pPr algn="r">
              <a:defRPr sz="1300">
                <a:ea typeface="굴림"/>
              </a:defRPr>
            </a:lvl1pPr>
          </a:lstStyle>
          <a:p>
            <a:pPr lvl="0">
              <a:defRPr/>
            </a:pPr>
            <a:fld id="{EB3D7AB4-F5EE-42A9-BBA1-FB191D6879C3}" type="slidenum">
              <a:rPr lang="en-US" altLang="ko-KR"/>
              <a:pPr lvl="0"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0472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1" y="1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t" anchorCtr="0">
            <a:prstTxWarp prst="textNoShape">
              <a:avLst/>
            </a:prstTxWarp>
          </a:bodyPr>
          <a:lstStyle>
            <a:lvl1pPr>
              <a:defRPr sz="1300">
                <a:ea typeface="굴림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>
          <a:xfrm>
            <a:off x="3901699" y="1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t" anchorCtr="0">
            <a:prstTxWarp prst="textNoShape">
              <a:avLst/>
            </a:prstTxWarp>
          </a:bodyPr>
          <a:lstStyle>
            <a:lvl1pPr algn="r">
              <a:defRPr sz="1300">
                <a:ea typeface="굴림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>
          <a:xfrm>
            <a:off x="103188" y="750888"/>
            <a:ext cx="6681787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  <a:effectLst/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t" anchorCtr="0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altLang="ko-KR"/>
              <a:t>Click to edit Master text styles</a:t>
            </a:r>
          </a:p>
          <a:p>
            <a:pPr lvl="1">
              <a:defRPr/>
            </a:pPr>
            <a:r>
              <a:rPr lang="en-US" altLang="ko-KR"/>
              <a:t>Second level</a:t>
            </a:r>
          </a:p>
          <a:p>
            <a:pPr lvl="2">
              <a:defRPr/>
            </a:pPr>
            <a:r>
              <a:rPr lang="en-US" altLang="ko-KR"/>
              <a:t>Third level</a:t>
            </a:r>
          </a:p>
          <a:p>
            <a:pPr lvl="3">
              <a:defRPr/>
            </a:pPr>
            <a:r>
              <a:rPr lang="en-US" altLang="ko-KR"/>
              <a:t>Fourth level</a:t>
            </a:r>
          </a:p>
          <a:p>
            <a:pPr lvl="4">
              <a:defRPr/>
            </a:pPr>
            <a:r>
              <a:rPr lang="en-US" altLang="ko-KR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1" y="9517547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b" anchorCtr="0">
            <a:prstTxWarp prst="textNoShape">
              <a:avLst/>
            </a:prstTxWarp>
          </a:bodyPr>
          <a:lstStyle>
            <a:lvl1pPr>
              <a:defRPr sz="1300">
                <a:ea typeface="굴림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901699" y="9517547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b" anchorCtr="0">
            <a:prstTxWarp prst="textNoShape">
              <a:avLst/>
            </a:prstTxWarp>
          </a:bodyPr>
          <a:lstStyle>
            <a:lvl1pPr algn="r">
              <a:defRPr sz="1300">
                <a:ea typeface="굴림"/>
              </a:defRPr>
            </a:lvl1pPr>
          </a:lstStyle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037156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04487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4308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39661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11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73256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12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6381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13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26846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5977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25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5D6AC-BB6D-47DC-908C-6767693E8A21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5D6AC-BB6D-47DC-908C-6767693E8A21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28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40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1" name="Group 69"/>
          <p:cNvGrpSpPr>
            <a:grpSpLocks/>
          </p:cNvGrpSpPr>
          <p:nvPr userDrawn="1"/>
        </p:nvGrpSpPr>
        <p:grpSpPr bwMode="auto">
          <a:xfrm>
            <a:off x="0" y="1930400"/>
            <a:ext cx="12192000" cy="4927600"/>
            <a:chOff x="0" y="1216"/>
            <a:chExt cx="5760" cy="3104"/>
          </a:xfrm>
        </p:grpSpPr>
        <p:grpSp>
          <p:nvGrpSpPr>
            <p:cNvPr id="3140" name="Group 68"/>
            <p:cNvGrpSpPr>
              <a:grpSpLocks/>
            </p:cNvGrpSpPr>
            <p:nvPr userDrawn="1"/>
          </p:nvGrpSpPr>
          <p:grpSpPr bwMode="auto">
            <a:xfrm>
              <a:off x="0" y="1216"/>
              <a:ext cx="5760" cy="911"/>
              <a:chOff x="0" y="1216"/>
              <a:chExt cx="5760" cy="911"/>
            </a:xfrm>
          </p:grpSpPr>
          <p:sp>
            <p:nvSpPr>
              <p:cNvPr id="3110" name="Freeform 38"/>
              <p:cNvSpPr>
                <a:spLocks/>
              </p:cNvSpPr>
              <p:nvPr userDrawn="1"/>
            </p:nvSpPr>
            <p:spPr bwMode="gray">
              <a:xfrm>
                <a:off x="0" y="1226"/>
                <a:ext cx="5760" cy="395"/>
              </a:xfrm>
              <a:custGeom>
                <a:avLst/>
                <a:gdLst/>
                <a:ahLst/>
                <a:cxnLst>
                  <a:cxn ang="0">
                    <a:pos x="5754" y="159"/>
                  </a:cxn>
                  <a:cxn ang="0">
                    <a:pos x="5760" y="395"/>
                  </a:cxn>
                  <a:cxn ang="0">
                    <a:pos x="0" y="0"/>
                  </a:cxn>
                  <a:cxn ang="0">
                    <a:pos x="5754" y="159"/>
                  </a:cxn>
                </a:cxnLst>
                <a:rect l="0" t="0" r="r" b="b"/>
                <a:pathLst>
                  <a:path w="5760" h="395">
                    <a:moveTo>
                      <a:pt x="5754" y="159"/>
                    </a:moveTo>
                    <a:lnTo>
                      <a:pt x="5760" y="395"/>
                    </a:lnTo>
                    <a:lnTo>
                      <a:pt x="0" y="0"/>
                    </a:lnTo>
                    <a:lnTo>
                      <a:pt x="5754" y="159"/>
                    </a:lnTo>
                    <a:close/>
                  </a:path>
                </a:pathLst>
              </a:custGeom>
              <a:solidFill>
                <a:schemeClr val="bg1">
                  <a:alpha val="10001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08" name="Freeform 36"/>
              <p:cNvSpPr>
                <a:spLocks/>
              </p:cNvSpPr>
              <p:nvPr userDrawn="1"/>
            </p:nvSpPr>
            <p:spPr bwMode="gray">
              <a:xfrm>
                <a:off x="6" y="1216"/>
                <a:ext cx="5754" cy="9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754" y="911"/>
                  </a:cxn>
                  <a:cxn ang="0">
                    <a:pos x="5754" y="337"/>
                  </a:cxn>
                  <a:cxn ang="0">
                    <a:pos x="0" y="0"/>
                  </a:cxn>
                </a:cxnLst>
                <a:rect l="0" t="0" r="r" b="b"/>
                <a:pathLst>
                  <a:path w="5754" h="911">
                    <a:moveTo>
                      <a:pt x="0" y="0"/>
                    </a:moveTo>
                    <a:lnTo>
                      <a:pt x="5754" y="911"/>
                    </a:lnTo>
                    <a:lnTo>
                      <a:pt x="5754" y="3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10001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105" name="Freeform 33"/>
            <p:cNvSpPr>
              <a:spLocks/>
            </p:cNvSpPr>
            <p:nvPr userDrawn="1"/>
          </p:nvSpPr>
          <p:spPr bwMode="gray">
            <a:xfrm>
              <a:off x="0" y="1303"/>
              <a:ext cx="5760" cy="30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2711"/>
                </a:cxn>
                <a:cxn ang="0">
                  <a:pos x="5760" y="3076"/>
                </a:cxn>
                <a:cxn ang="0">
                  <a:pos x="952" y="3084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5760" h="3084">
                  <a:moveTo>
                    <a:pt x="0" y="0"/>
                  </a:moveTo>
                  <a:lnTo>
                    <a:pt x="5760" y="2711"/>
                  </a:lnTo>
                  <a:lnTo>
                    <a:pt x="5760" y="3076"/>
                  </a:lnTo>
                  <a:lnTo>
                    <a:pt x="952" y="3084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8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03" name="Freeform 31"/>
            <p:cNvSpPr>
              <a:spLocks/>
            </p:cNvSpPr>
            <p:nvPr userDrawn="1"/>
          </p:nvSpPr>
          <p:spPr bwMode="gray">
            <a:xfrm>
              <a:off x="0" y="1216"/>
              <a:ext cx="5760" cy="3096"/>
            </a:xfrm>
            <a:custGeom>
              <a:avLst/>
              <a:gdLst/>
              <a:ahLst/>
              <a:cxnLst>
                <a:cxn ang="0">
                  <a:pos x="0" y="189"/>
                </a:cxn>
                <a:cxn ang="0">
                  <a:pos x="3956" y="3096"/>
                </a:cxn>
                <a:cxn ang="0">
                  <a:pos x="5760" y="3096"/>
                </a:cxn>
                <a:cxn ang="0">
                  <a:pos x="5760" y="1285"/>
                </a:cxn>
                <a:cxn ang="0">
                  <a:pos x="0" y="0"/>
                </a:cxn>
                <a:cxn ang="0">
                  <a:pos x="0" y="189"/>
                </a:cxn>
              </a:cxnLst>
              <a:rect l="0" t="0" r="r" b="b"/>
              <a:pathLst>
                <a:path w="5760" h="3096">
                  <a:moveTo>
                    <a:pt x="0" y="189"/>
                  </a:moveTo>
                  <a:lnTo>
                    <a:pt x="3956" y="3096"/>
                  </a:lnTo>
                  <a:lnTo>
                    <a:pt x="5760" y="3096"/>
                  </a:lnTo>
                  <a:lnTo>
                    <a:pt x="5760" y="1285"/>
                  </a:lnTo>
                  <a:lnTo>
                    <a:pt x="0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>
                <a:alpha val="14999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04" name="Freeform 32"/>
            <p:cNvSpPr>
              <a:spLocks/>
            </p:cNvSpPr>
            <p:nvPr userDrawn="1"/>
          </p:nvSpPr>
          <p:spPr bwMode="gray">
            <a:xfrm>
              <a:off x="0" y="1232"/>
              <a:ext cx="5760" cy="20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52" y="734"/>
                </a:cxn>
                <a:cxn ang="0">
                  <a:pos x="5760" y="2077"/>
                </a:cxn>
                <a:cxn ang="0">
                  <a:pos x="0" y="62"/>
                </a:cxn>
                <a:cxn ang="0">
                  <a:pos x="0" y="0"/>
                </a:cxn>
              </a:cxnLst>
              <a:rect l="0" t="0" r="r" b="b"/>
              <a:pathLst>
                <a:path w="5760" h="2077">
                  <a:moveTo>
                    <a:pt x="0" y="0"/>
                  </a:moveTo>
                  <a:lnTo>
                    <a:pt x="5752" y="734"/>
                  </a:lnTo>
                  <a:lnTo>
                    <a:pt x="5760" y="2077"/>
                  </a:lnTo>
                  <a:lnTo>
                    <a:pt x="0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8000" y="5946778"/>
            <a:ext cx="10058400" cy="454025"/>
          </a:xfrm>
        </p:spPr>
        <p:txBody>
          <a:bodyPr/>
          <a:lstStyle>
            <a:lvl1pPr marL="0" indent="0" algn="dist">
              <a:buFontTx/>
              <a:buNone/>
              <a:defRPr sz="1600"/>
            </a:lvl1pPr>
          </a:lstStyle>
          <a:p>
            <a:r>
              <a:rPr lang="ko-KR" altLang="en-US"/>
              <a:t>마스터 부제목 스타일 편집</a:t>
            </a:r>
            <a:endParaRPr lang="en-US" altLang="ko-KR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8000" y="4462466"/>
            <a:ext cx="10363200" cy="1557337"/>
          </a:xfrm>
        </p:spPr>
        <p:txBody>
          <a:bodyPr/>
          <a:lstStyle>
            <a:lvl1pPr>
              <a:defRPr sz="5200"/>
            </a:lvl1pPr>
          </a:lstStyle>
          <a:p>
            <a:r>
              <a:rPr lang="ko-KR" altLang="en-US"/>
              <a:t>마스터 제목 스타일 편집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1334787" y="6572272"/>
            <a:ext cx="617864" cy="285728"/>
          </a:xfrm>
          <a:ln>
            <a:noFill/>
          </a:ln>
        </p:spPr>
        <p:txBody>
          <a:bodyPr/>
          <a:lstStyle>
            <a:lvl1pPr>
              <a:defRPr/>
            </a:lvl1pPr>
          </a:lstStyle>
          <a:p>
            <a:fld id="{A33E9A1C-D99E-4020-9493-7552AC117AE8}" type="slidenum">
              <a:rPr lang="en-US" altLang="ko-KR"/>
              <a:pPr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37683-DB53-4956-8F23-D61BCD9E1CE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916835"/>
            <a:ext cx="5384800" cy="43664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916835"/>
            <a:ext cx="5384800" cy="43664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E9A1C-D99E-4020-9493-7552AC117AE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853712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984926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781060"/>
            <a:ext cx="5386917" cy="33451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9" y="1984926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9" y="2780930"/>
            <a:ext cx="5389033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81E950-8237-4E8D-973F-0C462A6AA03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B2F86-59B4-462E-9DEF-DC4DB0DA54C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3D998A-3D04-43A7-B0EC-E549BEBB6A7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2085F-7F6A-4123-A052-1129D5CC1BA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7F1321-23B7-409C-AB2C-80BA96FB127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AB8E4B-992D-4254-9BBC-B66DE019A59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600868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600868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90E51-4B4A-4436-AED8-D8A5C3C0F11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636000" cy="94456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609600" y="1416050"/>
            <a:ext cx="5384800" cy="4867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416050"/>
            <a:ext cx="5384800" cy="4867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165600" y="6438900"/>
            <a:ext cx="3860800" cy="20955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737600" y="6438900"/>
            <a:ext cx="2844800" cy="209550"/>
          </a:xfrm>
        </p:spPr>
        <p:txBody>
          <a:bodyPr/>
          <a:lstStyle>
            <a:lvl1pPr>
              <a:defRPr/>
            </a:lvl1pPr>
          </a:lstStyle>
          <a:p>
            <a:fld id="{B57AD823-8DEA-447D-8538-AAEA1B61132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636000" cy="94456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609600" y="1416050"/>
            <a:ext cx="10972800" cy="4867275"/>
          </a:xfrm>
        </p:spPr>
        <p:txBody>
          <a:bodyPr/>
          <a:lstStyle/>
          <a:p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165600" y="6438900"/>
            <a:ext cx="3860800" cy="20955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37600" y="6438900"/>
            <a:ext cx="2844800" cy="209550"/>
          </a:xfrm>
        </p:spPr>
        <p:txBody>
          <a:bodyPr/>
          <a:lstStyle>
            <a:lvl1pPr>
              <a:defRPr/>
            </a:lvl1pPr>
          </a:lstStyle>
          <a:p>
            <a:fld id="{9ED520FB-29A3-41F4-AE83-1483C99B973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4165600" y="6438900"/>
            <a:ext cx="38608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굴림" charset="-127"/>
              </a:defRPr>
            </a:lvl1pPr>
          </a:lstStyle>
          <a:p>
            <a:endParaRPr lang="en-US" altLang="ko-K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334788" y="6586563"/>
            <a:ext cx="617864" cy="27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ea typeface="굴림" charset="-127"/>
              </a:defRPr>
            </a:lvl1pPr>
          </a:lstStyle>
          <a:p>
            <a:r>
              <a:rPr lang="en-US" altLang="ko-KR"/>
              <a:t>-</a:t>
            </a:r>
            <a:fld id="{8059722E-95E5-4220-A591-BC1DF0306C31}" type="slidenum">
              <a:rPr lang="en-US" altLang="ko-KR" smtClean="0"/>
              <a:pPr/>
              <a:t>‹#›</a:t>
            </a:fld>
            <a:r>
              <a:rPr lang="en-US" altLang="ko-KR"/>
              <a:t>-</a:t>
            </a:r>
            <a:endParaRPr lang="en-US" altLang="ko-KR" dirty="0"/>
          </a:p>
        </p:txBody>
      </p:sp>
      <p:sp>
        <p:nvSpPr>
          <p:cNvPr id="1060" name="Rectangle 36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1" y="1340770"/>
            <a:ext cx="10725187" cy="4942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altLang="ko-KR" dirty="0"/>
          </a:p>
        </p:txBody>
      </p:sp>
      <p:sp>
        <p:nvSpPr>
          <p:cNvPr id="1081" name="Rectangle 57"/>
          <p:cNvSpPr>
            <a:spLocks noGrp="1" noChangeArrowheads="1"/>
          </p:cNvSpPr>
          <p:nvPr>
            <p:ph type="title"/>
          </p:nvPr>
        </p:nvSpPr>
        <p:spPr bwMode="gray">
          <a:xfrm>
            <a:off x="3105369" y="243392"/>
            <a:ext cx="8636000" cy="51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dirty="0"/>
              <a:t>Slide Title</a:t>
            </a:r>
          </a:p>
        </p:txBody>
      </p:sp>
      <p:pic>
        <p:nvPicPr>
          <p:cNvPr id="30" name="Picture 1">
            <a:extLst>
              <a:ext uri="{FF2B5EF4-FFF2-40B4-BE49-F238E27FC236}">
                <a16:creationId xmlns:a16="http://schemas.microsoft.com/office/drawing/2014/main" id="{74C35868-8698-4A60-B584-4414AF7094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99" y="209245"/>
            <a:ext cx="711226" cy="56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">
            <a:extLst>
              <a:ext uri="{FF2B5EF4-FFF2-40B4-BE49-F238E27FC236}">
                <a16:creationId xmlns:a16="http://schemas.microsoft.com/office/drawing/2014/main" id="{DBD84E0D-72B6-4315-B6BC-44B40C8030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11424" y="284158"/>
            <a:ext cx="18810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DAESAN NDE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Batang" panose="02030600000101010101" pitchFamily="18" charset="-127"/>
              </a:rPr>
              <a:t>International Engineering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A3500C-46A8-4494-B0F1-6544161FD178}"/>
              </a:ext>
            </a:extLst>
          </p:cNvPr>
          <p:cNvCxnSpPr>
            <a:cxnSpLocks/>
          </p:cNvCxnSpPr>
          <p:nvPr userDrawn="1"/>
        </p:nvCxnSpPr>
        <p:spPr>
          <a:xfrm flipH="1">
            <a:off x="302669" y="980728"/>
            <a:ext cx="114387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1F4E79"/>
            </a:solidFill>
            <a:prstDash val="solid"/>
            <a:round/>
            <a:headEnd w="med" len="med"/>
            <a:tailEnd w="med" len="med"/>
          </a:ln>
          <a:effectLst/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AD656A5-319B-4BD7-B4AC-719F6AF7715A}"/>
              </a:ext>
            </a:extLst>
          </p:cNvPr>
          <p:cNvSpPr/>
          <p:nvPr userDrawn="1"/>
        </p:nvSpPr>
        <p:spPr>
          <a:xfrm>
            <a:off x="11952652" y="0"/>
            <a:ext cx="239349" cy="6858000"/>
          </a:xfrm>
          <a:prstGeom prst="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9496B8-23AD-4A46-8BF8-F58AA3F40810}"/>
              </a:ext>
            </a:extLst>
          </p:cNvPr>
          <p:cNvSpPr/>
          <p:nvPr userDrawn="1"/>
        </p:nvSpPr>
        <p:spPr>
          <a:xfrm>
            <a:off x="11928648" y="361485"/>
            <a:ext cx="4571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800" b="0" i="0" u="none" strike="noStrike" cap="none" normalizeH="0" baseline="0">
              <a:solidFill>
                <a:schemeClr val="tx1"/>
              </a:solidFill>
              <a:effectLst/>
              <a:latin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59FEE7-A16B-4AFA-89E7-42E5CF857FC5}"/>
              </a:ext>
            </a:extLst>
          </p:cNvPr>
          <p:cNvSpPr/>
          <p:nvPr userDrawn="1"/>
        </p:nvSpPr>
        <p:spPr>
          <a:xfrm>
            <a:off x="11940540" y="332656"/>
            <a:ext cx="251461" cy="104224"/>
          </a:xfrm>
          <a:prstGeom prst="rect">
            <a:avLst/>
          </a:prstGeom>
          <a:solidFill>
            <a:srgbClr val="1F4E79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800" b="0" i="0" u="none" strike="noStrike" cap="none" normalizeH="0" baseline="0">
              <a:solidFill>
                <a:schemeClr val="tx1"/>
              </a:solidFill>
              <a:effectLst/>
              <a:latin typeface="Arial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1DEBBB7-9A5D-4B3A-A896-241B4F12CC83}"/>
              </a:ext>
            </a:extLst>
          </p:cNvPr>
          <p:cNvCxnSpPr>
            <a:cxnSpLocks/>
            <a:stCxn id="18" idx="1"/>
            <a:endCxn id="18" idx="1"/>
          </p:cNvCxnSpPr>
          <p:nvPr userDrawn="1"/>
        </p:nvCxnSpPr>
        <p:spPr>
          <a:xfrm flipH="1" flipV="1">
            <a:off x="11910060" y="383540"/>
            <a:ext cx="18588" cy="80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BE9B021-BF65-48F7-BDD3-7D3CC5B08907}"/>
              </a:ext>
            </a:extLst>
          </p:cNvPr>
          <p:cNvCxnSpPr/>
          <p:nvPr userDrawn="1"/>
        </p:nvCxnSpPr>
        <p:spPr>
          <a:xfrm>
            <a:off x="11907520" y="347980"/>
            <a:ext cx="0" cy="736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r" rtl="0" eaLnBrk="1" fontAlgn="base" latinLnBrk="1" hangingPunct="1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daesannde.com" TargetMode="External"/><Relationship Id="rId2" Type="http://schemas.openxmlformats.org/officeDocument/2006/relationships/hyperlink" Target="mailto:jung691102@hanmail.ne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4.gif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hyperlink" Target="http://www.google.com/url?sa=i&amp;rct=j&amp;q=&amp;esrc=s&amp;source=images&amp;cd=&amp;ved=2ahUKEwirx-uFxNTlAhXYad4KHQjJBBkQjRx6BAgBEAQ&amp;url=http://www.petrobb.com/40/49/0/Inline-Inspection&amp;psig=AOvVaw2vXVO8fowkOQiu2K9wqjyl&amp;ust=157309328763450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0865" y="5700409"/>
            <a:ext cx="4356556" cy="803275"/>
          </a:xfrm>
        </p:spPr>
        <p:txBody>
          <a:bodyPr/>
          <a:lstStyle/>
          <a:p>
            <a:pPr algn="ctr"/>
            <a:r>
              <a:rPr lang="en-US" altLang="ko-KR" sz="26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굴림" panose="020B0600000101010101" pitchFamily="50" charset="-127"/>
              </a:rPr>
              <a:t>COMPANY PROFILE</a:t>
            </a:r>
            <a:endParaRPr lang="en-US" altLang="ko-KR" sz="2600" b="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524002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18DB1714-58A8-4318-9627-57C3CF7DC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2698766"/>
            <a:ext cx="1656184" cy="131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C8B067E1-74B4-4614-9D6F-91CDE41EA2E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079776" y="2780928"/>
            <a:ext cx="727280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5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altLang="ko-KR" sz="3100" kern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굴림" panose="020B0600000101010101" pitchFamily="50" charset="-127"/>
              </a:rPr>
              <a:t>Daesan NDE </a:t>
            </a:r>
          </a:p>
          <a:p>
            <a:r>
              <a:rPr lang="en-US" altLang="ko-KR" sz="3100" kern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굴림" panose="020B0600000101010101" pitchFamily="50" charset="-127"/>
              </a:rPr>
              <a:t>International Engineering Co., Ltd</a:t>
            </a:r>
            <a:endParaRPr lang="en-US" altLang="ko-KR" b="0" kern="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9AB4B1-5907-41F8-AA3F-C1F795CC2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2</a:t>
            </a:fld>
            <a:endParaRPr lang="en-US" altLang="ko-K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95AA74-C4D5-4ABB-906B-92C259A25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EE28E-1EA1-41AB-A10C-C4153452D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196752"/>
            <a:ext cx="10725187" cy="5184576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/>
              <a:t>General Information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/>
              <a:t>Company History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/>
              <a:t>Scope of Services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/>
              <a:t>Organizations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/>
              <a:t>Certificate of Management </a:t>
            </a:r>
            <a:r>
              <a:rPr lang="en-US" sz="1800" b="1" dirty="0"/>
              <a:t>System</a:t>
            </a:r>
            <a:endParaRPr lang="en-US" sz="20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/>
              <a:t>Status of Personal Qualification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/>
              <a:t>Equipment List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/>
              <a:t>Performance Records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/>
              <a:t>Certification Status of Inspectors &amp; Equipment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/>
              <a:t>Training &amp; Certification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477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6E46F-E959-491B-BC91-201C78DC5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1. General Information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FFD9AD0-4B06-4425-B0ED-76F753F052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5880342"/>
              </p:ext>
            </p:extLst>
          </p:nvPr>
        </p:nvGraphicFramePr>
        <p:xfrm>
          <a:off x="609600" y="1341438"/>
          <a:ext cx="10887000" cy="5111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4463">
                  <a:extLst>
                    <a:ext uri="{9D8B030D-6E8A-4147-A177-3AD203B41FA5}">
                      <a16:colId xmlns:a16="http://schemas.microsoft.com/office/drawing/2014/main" val="3617403796"/>
                    </a:ext>
                  </a:extLst>
                </a:gridCol>
                <a:gridCol w="5452537">
                  <a:extLst>
                    <a:ext uri="{9D8B030D-6E8A-4147-A177-3AD203B41FA5}">
                      <a16:colId xmlns:a16="http://schemas.microsoft.com/office/drawing/2014/main" val="418415903"/>
                    </a:ext>
                  </a:extLst>
                </a:gridCol>
              </a:tblGrid>
              <a:tr h="51542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800" b="1" kern="0" dirty="0">
                          <a:solidFill>
                            <a:srgbClr val="FFFFFF"/>
                          </a:solidFill>
                          <a:latin typeface="+mn-lt"/>
                          <a:ea typeface="HY견고딕" pitchFamily="18" charset="-127"/>
                          <a:cs typeface="+mn-cs"/>
                        </a:rPr>
                        <a:t>Company name </a:t>
                      </a:r>
                      <a:endParaRPr lang="en-US" sz="1800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FF"/>
                          </a:solidFill>
                        </a:rPr>
                        <a:t>Daesan NDE International Engineering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339042"/>
                  </a:ext>
                </a:extLst>
              </a:tr>
              <a:tr h="515426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accent4"/>
                          </a:solidFill>
                        </a:rPr>
                        <a:t>Foundation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October 19, 2017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0898236"/>
                  </a:ext>
                </a:extLst>
              </a:tr>
              <a:tr h="51542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800" b="1" kern="0" dirty="0">
                          <a:solidFill>
                            <a:schemeClr val="accent4"/>
                          </a:solidFill>
                          <a:latin typeface="+mn-lt"/>
                          <a:ea typeface="HY견고딕" pitchFamily="18" charset="-127"/>
                          <a:cs typeface="+mn-cs"/>
                        </a:rPr>
                        <a:t>Authorized Capital </a:t>
                      </a:r>
                      <a:endParaRPr lang="en-US" sz="18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390,000,000  UZS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9893186"/>
                  </a:ext>
                </a:extLst>
              </a:tr>
              <a:tr h="889640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accent4"/>
                          </a:solidFill>
                        </a:rPr>
                        <a:t>Head Office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62-20, </a:t>
                      </a:r>
                      <a:r>
                        <a:rPr lang="en-US" sz="1800" dirty="0" err="1">
                          <a:solidFill>
                            <a:schemeClr val="accent4"/>
                          </a:solidFill>
                        </a:rPr>
                        <a:t>Sergeli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 7, </a:t>
                      </a:r>
                      <a:r>
                        <a:rPr lang="en-US" sz="1800" dirty="0" err="1">
                          <a:solidFill>
                            <a:schemeClr val="accent4"/>
                          </a:solidFill>
                        </a:rPr>
                        <a:t>Sergeli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 district, Tashkent, 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Uzbekistan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4859522"/>
                  </a:ext>
                </a:extLst>
              </a:tr>
              <a:tr h="88964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800" b="1" kern="0" dirty="0">
                          <a:solidFill>
                            <a:schemeClr val="accent4"/>
                          </a:solidFill>
                          <a:latin typeface="+mn-lt"/>
                          <a:ea typeface="HY견고딕" pitchFamily="18" charset="-127"/>
                          <a:cs typeface="+mn-cs"/>
                        </a:rPr>
                        <a:t>Our Partners </a:t>
                      </a:r>
                      <a:endParaRPr lang="en-US" sz="18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NDE: </a:t>
                      </a:r>
                      <a:r>
                        <a:rPr lang="en-US" sz="1800" dirty="0" err="1">
                          <a:solidFill>
                            <a:schemeClr val="accent4"/>
                          </a:solidFill>
                        </a:rPr>
                        <a:t>SYMITech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 (</a:t>
                      </a:r>
                      <a:r>
                        <a:rPr lang="en-US" sz="1800" dirty="0" err="1">
                          <a:solidFill>
                            <a:schemeClr val="accent4"/>
                          </a:solidFill>
                        </a:rPr>
                        <a:t>Kor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)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PWHT: Daesan Plant (</a:t>
                      </a:r>
                      <a:r>
                        <a:rPr lang="en-US" sz="1800" dirty="0" err="1">
                          <a:solidFill>
                            <a:schemeClr val="accent4"/>
                          </a:solidFill>
                        </a:rPr>
                        <a:t>Kor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1600625"/>
                  </a:ext>
                </a:extLst>
              </a:tr>
              <a:tr h="127091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800" b="1" kern="0" dirty="0">
                          <a:solidFill>
                            <a:schemeClr val="accent4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Contacts </a:t>
                      </a:r>
                      <a:endParaRPr lang="en-US" sz="18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Tel: +998-90-941-4093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E-mail: jung691102@hanmail.net</a:t>
                      </a:r>
                      <a:endParaRPr lang="en-US" sz="1800" dirty="0">
                        <a:solidFill>
                          <a:schemeClr val="accent4"/>
                        </a:solidFill>
                      </a:endParaRPr>
                    </a:p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contact@daesannde.com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98953667"/>
                  </a:ext>
                </a:extLst>
              </a:tr>
              <a:tr h="51542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800" b="1" kern="0" dirty="0">
                          <a:solidFill>
                            <a:schemeClr val="accent4"/>
                          </a:solidFill>
                          <a:latin typeface="+mn-lt"/>
                          <a:ea typeface="HY견고딕" pitchFamily="18" charset="-127"/>
                          <a:cs typeface="+mn-cs"/>
                        </a:rPr>
                        <a:t>Website </a:t>
                      </a:r>
                      <a:endParaRPr lang="en-US" sz="18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https://daesannde.com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933057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08E6D-B14F-4476-8C19-E12667F87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3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339253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FC5C1CA-17F2-41DE-A7A7-37B97D37E5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52" y="1118276"/>
            <a:ext cx="3800050" cy="536923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직사각형 4"/>
          <p:cNvSpPr/>
          <p:nvPr/>
        </p:nvSpPr>
        <p:spPr bwMode="auto">
          <a:xfrm>
            <a:off x="3381194" y="5113627"/>
            <a:ext cx="1158299" cy="20003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939F00-F352-498A-8D55-FC27988F389C}"/>
              </a:ext>
            </a:extLst>
          </p:cNvPr>
          <p:cNvSpPr txBox="1"/>
          <p:nvPr/>
        </p:nvSpPr>
        <p:spPr>
          <a:xfrm>
            <a:off x="366722" y="5020665"/>
            <a:ext cx="2952328" cy="107721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NDT Technical Personnel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NDT Education &amp;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Special Inspection</a:t>
            </a:r>
            <a:br>
              <a:rPr lang="en-US" sz="1600" dirty="0"/>
            </a:br>
            <a:r>
              <a:rPr lang="en-US" sz="1600" dirty="0"/>
              <a:t>(PMI, Videoscope, </a:t>
            </a:r>
            <a:r>
              <a:rPr lang="en-US" sz="1600" dirty="0" err="1"/>
              <a:t>etc</a:t>
            </a:r>
            <a:r>
              <a:rPr lang="en-US" sz="1600" dirty="0"/>
              <a:t>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B65AC1-9CC5-481E-B381-FF0018885B1E}"/>
              </a:ext>
            </a:extLst>
          </p:cNvPr>
          <p:cNvCxnSpPr>
            <a:cxnSpLocks/>
          </p:cNvCxnSpPr>
          <p:nvPr/>
        </p:nvCxnSpPr>
        <p:spPr>
          <a:xfrm flipH="1">
            <a:off x="2661875" y="3683321"/>
            <a:ext cx="752071" cy="3221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EDA0A30-E5D6-41A8-BBD5-538CC01B1F2D}"/>
              </a:ext>
            </a:extLst>
          </p:cNvPr>
          <p:cNvCxnSpPr>
            <a:cxnSpLocks/>
          </p:cNvCxnSpPr>
          <p:nvPr/>
        </p:nvCxnSpPr>
        <p:spPr>
          <a:xfrm flipH="1" flipV="1">
            <a:off x="4357399" y="3683321"/>
            <a:ext cx="1000764" cy="3964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74986AD-1553-472D-9DC1-117E97BE0948}"/>
              </a:ext>
            </a:extLst>
          </p:cNvPr>
          <p:cNvCxnSpPr>
            <a:cxnSpLocks/>
            <a:stCxn id="2" idx="0"/>
          </p:cNvCxnSpPr>
          <p:nvPr/>
        </p:nvCxnSpPr>
        <p:spPr>
          <a:xfrm flipH="1" flipV="1">
            <a:off x="3881135" y="2266048"/>
            <a:ext cx="4538" cy="6243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w="med" len="med"/>
          </a:ln>
          <a:effectLst/>
        </p:spPr>
      </p:cxnSp>
      <p:sp>
        <p:nvSpPr>
          <p:cNvPr id="2" name="타원 1"/>
          <p:cNvSpPr/>
          <p:nvPr/>
        </p:nvSpPr>
        <p:spPr bwMode="auto">
          <a:xfrm>
            <a:off x="3338999" y="2890391"/>
            <a:ext cx="1093347" cy="1077218"/>
          </a:xfrm>
          <a:prstGeom prst="ellipse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sz="1200" b="1" dirty="0">
                <a:ln w="18000">
                  <a:noFill/>
                  <a:prstDash val="solid"/>
                  <a:miter lim="800000"/>
                </a:ln>
                <a:solidFill>
                  <a:srgbClr val="FF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Joint Venture</a:t>
            </a:r>
            <a:endParaRPr lang="ko-KR" altLang="en-US" sz="1200" b="1" dirty="0">
              <a:ln w="18000">
                <a:noFill/>
                <a:prstDash val="solid"/>
                <a:miter lim="800000"/>
              </a:ln>
              <a:solidFill>
                <a:srgbClr val="FFFF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058" y="3494236"/>
            <a:ext cx="1093347" cy="1093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그림 4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190" y="3802894"/>
            <a:ext cx="1381035" cy="823598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">
            <a:extLst>
              <a:ext uri="{FF2B5EF4-FFF2-40B4-BE49-F238E27FC236}">
                <a16:creationId xmlns:a16="http://schemas.microsoft.com/office/drawing/2014/main" id="{77492A3B-C40F-4710-A2DA-28B8A109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456" y="1454045"/>
            <a:ext cx="1180098" cy="93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Slide Number Placeholder 3">
            <a:extLst>
              <a:ext uri="{FF2B5EF4-FFF2-40B4-BE49-F238E27FC236}">
                <a16:creationId xmlns:a16="http://schemas.microsoft.com/office/drawing/2014/main" id="{39262AC3-610D-41F3-9AFD-8B78F46313E0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4</a:t>
            </a:fld>
            <a:endParaRPr lang="en-US" altLang="ko-KR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5ACE62-6A22-4A0F-B658-4D8DCC496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69" y="243392"/>
            <a:ext cx="8636000" cy="515576"/>
          </a:xfrm>
        </p:spPr>
        <p:txBody>
          <a:bodyPr/>
          <a:lstStyle/>
          <a:p>
            <a:r>
              <a:rPr lang="en-US" sz="3200" dirty="0"/>
              <a:t>2. Company History</a:t>
            </a:r>
          </a:p>
        </p:txBody>
      </p:sp>
    </p:spTree>
    <p:extLst>
      <p:ext uri="{BB962C8B-B14F-4D97-AF65-F5344CB8AC3E}">
        <p14:creationId xmlns:p14="http://schemas.microsoft.com/office/powerpoint/2010/main" val="79123142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BB07934D-7B81-418B-8328-61CCBCC3B5E6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27648" y="2060848"/>
            <a:ext cx="7203094" cy="1547247"/>
          </a:xfrm>
          <a:prstGeom prst="roundRect">
            <a:avLst>
              <a:gd name="adj" fmla="val 9144"/>
            </a:avLst>
          </a:prstGeom>
          <a:solidFill>
            <a:srgbClr val="66A2D8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2000"/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00CD059B-1BF3-475B-A286-34D79F1ADA4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327367" y="2149712"/>
            <a:ext cx="5505829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나눔고딕 Bold" pitchFamily="50" charset="-127"/>
                <a:cs typeface="Calibri" panose="020F0502020204030204" pitchFamily="34" charset="0"/>
              </a:rPr>
              <a:t> </a:t>
            </a:r>
            <a:r>
              <a:rPr lang="en-US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Converted to a Joint Venture with following companies </a:t>
            </a:r>
          </a:p>
          <a:p>
            <a:pPr>
              <a:spcBef>
                <a:spcPts val="0"/>
              </a:spcBef>
            </a:pPr>
            <a:r>
              <a:rPr lang="en-US" altLang="ko-KR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JSC "O'ZLITITINGNEFT'GAZ"   </a:t>
            </a:r>
          </a:p>
          <a:p>
            <a:pPr>
              <a:spcBef>
                <a:spcPts val="0"/>
              </a:spcBef>
            </a:pPr>
            <a:r>
              <a:rPr lang="en-US" altLang="ko-KR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altLang="ko-KR" sz="14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SamYoung</a:t>
            </a:r>
            <a:r>
              <a:rPr lang="en-US" altLang="ko-KR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Material Inspection Technology Co., Ltd </a:t>
            </a:r>
          </a:p>
          <a:p>
            <a:pPr>
              <a:spcBef>
                <a:spcPts val="0"/>
              </a:spcBef>
            </a:pPr>
            <a:r>
              <a:rPr lang="en-US" altLang="ko-KR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DAESAN NDE INTERNATIONAL ENGINEERING Co., Ltd</a:t>
            </a:r>
          </a:p>
        </p:txBody>
      </p:sp>
      <p:sp>
        <p:nvSpPr>
          <p:cNvPr id="32" name="AutoShape 4"/>
          <p:cNvSpPr>
            <a:spLocks noChangeArrowheads="1"/>
          </p:cNvSpPr>
          <p:nvPr/>
        </p:nvSpPr>
        <p:spPr bwMode="gray">
          <a:xfrm>
            <a:off x="2749657" y="3196815"/>
            <a:ext cx="7381085" cy="1547247"/>
          </a:xfrm>
          <a:prstGeom prst="roundRect">
            <a:avLst>
              <a:gd name="adj" fmla="val 9144"/>
            </a:avLst>
          </a:prstGeom>
          <a:solidFill>
            <a:srgbClr val="2867A0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2000"/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gray">
          <a:xfrm>
            <a:off x="2576194" y="4309118"/>
            <a:ext cx="7554548" cy="1135967"/>
          </a:xfrm>
          <a:prstGeom prst="roundRect">
            <a:avLst>
              <a:gd name="adj" fmla="val 9144"/>
            </a:avLst>
          </a:prstGeom>
          <a:solidFill>
            <a:srgbClr val="1F4E79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2000"/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gray">
          <a:xfrm>
            <a:off x="3566949" y="4700162"/>
            <a:ext cx="624270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Established  Daesan NDE International Engineering Co., Ltd.</a:t>
            </a:r>
            <a:endParaRPr lang="ko-KR" altLang="en-US" sz="1600" b="1" dirty="0">
              <a:solidFill>
                <a:srgbClr val="FFFFFF"/>
              </a:solidFill>
              <a:latin typeface="Calibri" panose="020F0502020204030204" pitchFamily="34" charset="0"/>
              <a:ea typeface="HY견고딕" panose="02030600000101010101" pitchFamily="18" charset="-127"/>
              <a:cs typeface="Calibri" panose="020F0502020204030204" pitchFamily="34" charset="0"/>
            </a:endParaRPr>
          </a:p>
        </p:txBody>
      </p:sp>
      <p:sp>
        <p:nvSpPr>
          <p:cNvPr id="46" name="Text Box 15"/>
          <p:cNvSpPr txBox="1">
            <a:spLocks noChangeArrowheads="1"/>
          </p:cNvSpPr>
          <p:nvPr/>
        </p:nvSpPr>
        <p:spPr bwMode="gray">
          <a:xfrm>
            <a:off x="4011264" y="3302098"/>
            <a:ext cx="5866336" cy="11695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Acquired ISO/IEC 17025:2007 Accreditation from NAPM                            No. UZ-TK TL.0017 (UZ.AMT.07.MAI.1180)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Acquired permission to use NDT laboratory.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Acquired permission to use radiation isotope. (UZ)</a:t>
            </a:r>
          </a:p>
          <a:p>
            <a:pPr>
              <a:spcBef>
                <a:spcPts val="0"/>
              </a:spcBef>
            </a:pPr>
            <a:endParaRPr lang="en-US" altLang="ko-KR" sz="1400" dirty="0">
              <a:solidFill>
                <a:srgbClr val="FF0000"/>
              </a:solidFill>
              <a:latin typeface="Times New Roman" pitchFamily="18" charset="0"/>
              <a:ea typeface="나눔고딕 Bold" pitchFamily="50" charset="-127"/>
              <a:cs typeface="Times New Roman" pitchFamily="18" charset="0"/>
            </a:endParaRPr>
          </a:p>
        </p:txBody>
      </p:sp>
      <p:sp>
        <p:nvSpPr>
          <p:cNvPr id="50" name="슬라이드 번호 개체 틀 65"/>
          <p:cNvSpPr>
            <a:spLocks noGrp="1"/>
          </p:cNvSpPr>
          <p:nvPr>
            <p:ph type="sldNum" sz="quarter" idx="12"/>
          </p:nvPr>
        </p:nvSpPr>
        <p:spPr>
          <a:xfrm>
            <a:off x="11280576" y="6550171"/>
            <a:ext cx="642910" cy="305913"/>
          </a:xfrm>
        </p:spPr>
        <p:txBody>
          <a:bodyPr/>
          <a:lstStyle/>
          <a:p>
            <a:fld id="{2E3B2F86-59B4-462E-9DEF-DC4DB0DA54C4}" type="slidenum"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rrow: Up 1">
            <a:extLst>
              <a:ext uri="{FF2B5EF4-FFF2-40B4-BE49-F238E27FC236}">
                <a16:creationId xmlns:a16="http://schemas.microsoft.com/office/drawing/2014/main" id="{01D88C83-9D39-463F-8FBB-9EED982FC6C5}"/>
              </a:ext>
            </a:extLst>
          </p:cNvPr>
          <p:cNvSpPr/>
          <p:nvPr/>
        </p:nvSpPr>
        <p:spPr>
          <a:xfrm>
            <a:off x="2125134" y="1645031"/>
            <a:ext cx="1904687" cy="1547247"/>
          </a:xfrm>
          <a:prstGeom prst="upArrow">
            <a:avLst/>
          </a:prstGeom>
          <a:solidFill>
            <a:srgbClr val="FFFFFF"/>
          </a:solidFill>
          <a:ln w="9525" cap="flat" cmpd="sng" algn="ctr">
            <a:solidFill>
              <a:srgbClr val="1F4E79"/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800" b="0" i="0" u="none" strike="noStrike" cap="none" normalizeH="0" baseline="0">
              <a:solidFill>
                <a:schemeClr val="tx1"/>
              </a:solidFill>
              <a:effectLst/>
              <a:latin typeface="Arial"/>
            </a:endParaRPr>
          </a:p>
        </p:txBody>
      </p:sp>
      <p:sp>
        <p:nvSpPr>
          <p:cNvPr id="18" name="Arrow: Up 17">
            <a:extLst>
              <a:ext uri="{FF2B5EF4-FFF2-40B4-BE49-F238E27FC236}">
                <a16:creationId xmlns:a16="http://schemas.microsoft.com/office/drawing/2014/main" id="{7B821286-7EBB-47BF-991E-332F235E3F5D}"/>
              </a:ext>
            </a:extLst>
          </p:cNvPr>
          <p:cNvSpPr/>
          <p:nvPr/>
        </p:nvSpPr>
        <p:spPr>
          <a:xfrm>
            <a:off x="1723877" y="2761871"/>
            <a:ext cx="1904687" cy="1547247"/>
          </a:xfrm>
          <a:prstGeom prst="upArrow">
            <a:avLst/>
          </a:prstGeom>
          <a:solidFill>
            <a:srgbClr val="FFFFFF"/>
          </a:solidFill>
          <a:ln w="9525" cap="flat" cmpd="sng" algn="ctr">
            <a:solidFill>
              <a:srgbClr val="1F4E79"/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680E5679-878C-4B68-82B0-018CCA45EC27}"/>
              </a:ext>
            </a:extLst>
          </p:cNvPr>
          <p:cNvSpPr/>
          <p:nvPr/>
        </p:nvSpPr>
        <p:spPr>
          <a:xfrm>
            <a:off x="1293552" y="3888313"/>
            <a:ext cx="1904687" cy="1552367"/>
          </a:xfrm>
          <a:prstGeom prst="upArrow">
            <a:avLst/>
          </a:prstGeom>
          <a:solidFill>
            <a:srgbClr val="FFFFFF"/>
          </a:solidFill>
          <a:ln w="9525" cap="flat" cmpd="sng" algn="ctr">
            <a:solidFill>
              <a:srgbClr val="1F4E79"/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800" b="0" i="0" u="none" strike="noStrike" cap="none" normalizeH="0" baseline="0" dirty="0">
              <a:solidFill>
                <a:schemeClr val="tx1"/>
              </a:solidFill>
              <a:effectLst/>
              <a:latin typeface="Arial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AE84F59E-DD7C-43DD-ADB9-5D974A7F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69" y="243392"/>
            <a:ext cx="8636000" cy="515576"/>
          </a:xfrm>
        </p:spPr>
        <p:txBody>
          <a:bodyPr/>
          <a:lstStyle/>
          <a:p>
            <a:r>
              <a:rPr lang="en-US" sz="3200" dirty="0"/>
              <a:t>2. Company History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9F631-64D1-40D4-ADA2-09F6A5FEF8B0}"/>
              </a:ext>
            </a:extLst>
          </p:cNvPr>
          <p:cNvSpPr txBox="1"/>
          <p:nvPr/>
        </p:nvSpPr>
        <p:spPr>
          <a:xfrm>
            <a:off x="1849851" y="4515496"/>
            <a:ext cx="79208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2017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97B9EA-9170-4257-B475-CDB4AE523CED}"/>
              </a:ext>
            </a:extLst>
          </p:cNvPr>
          <p:cNvSpPr txBox="1"/>
          <p:nvPr/>
        </p:nvSpPr>
        <p:spPr>
          <a:xfrm>
            <a:off x="2274248" y="3356601"/>
            <a:ext cx="79208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2018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392328-B618-48F7-B5B7-3D9D863ACD5B}"/>
              </a:ext>
            </a:extLst>
          </p:cNvPr>
          <p:cNvSpPr txBox="1"/>
          <p:nvPr/>
        </p:nvSpPr>
        <p:spPr>
          <a:xfrm>
            <a:off x="2709325" y="2239382"/>
            <a:ext cx="79208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2019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09517-BF4E-4D84-B4B4-2107A80C2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3. </a:t>
            </a:r>
            <a:r>
              <a:rPr lang="en-US" sz="3200" b="1" dirty="0"/>
              <a:t>Scope of Services</a:t>
            </a:r>
            <a:endParaRPr lang="en-US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FED85A-9F40-462F-842D-2EC33B5B9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B2F86-59B4-462E-9DEF-DC4DB0DA54C4}" type="slidenum">
              <a:rPr lang="en-US" altLang="ko-KR" smtClean="0"/>
              <a:pPr/>
              <a:t>6</a:t>
            </a:fld>
            <a:endParaRPr lang="en-US" altLang="ko-KR" dirty="0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B7F57397-E0E2-4F43-9F68-A45364CB0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4369" y="137283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CE1D6ADE-DCA5-4FA1-875E-BCE469A07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4369" y="220486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E761535-7505-4430-934C-50DA2D81A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4369" y="303689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7A54E813-FA85-4E12-A7F7-E307D9B71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2801" y="470095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A35639A-C61E-4134-B907-87C18648E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2801" y="386892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AABA5078-869C-4724-A20F-22AE7A2AC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2802" y="5532984"/>
            <a:ext cx="576063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A172C53-ECC4-4DAD-87E6-43B1B9C34EF1}"/>
              </a:ext>
            </a:extLst>
          </p:cNvPr>
          <p:cNvSpPr txBox="1"/>
          <p:nvPr/>
        </p:nvSpPr>
        <p:spPr>
          <a:xfrm>
            <a:off x="1199456" y="1476200"/>
            <a:ext cx="3240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82563" algn="l"/>
              </a:tabLst>
            </a:pPr>
            <a:r>
              <a:rPr lang="en-US" altLang="ko-KR" sz="1800" dirty="0">
                <a:solidFill>
                  <a:srgbClr val="080808"/>
                </a:solidFill>
                <a:latin typeface="+mn-lt"/>
                <a:ea typeface="굴림" charset="-127"/>
              </a:rPr>
              <a:t>Radiographic Test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79DBEA-BB66-410C-930E-3DF29686A392}"/>
              </a:ext>
            </a:extLst>
          </p:cNvPr>
          <p:cNvSpPr txBox="1"/>
          <p:nvPr/>
        </p:nvSpPr>
        <p:spPr>
          <a:xfrm>
            <a:off x="1199456" y="2308230"/>
            <a:ext cx="3240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>
                <a:solidFill>
                  <a:srgbClr val="080808"/>
                </a:solidFill>
                <a:latin typeface="+mn-lt"/>
                <a:ea typeface="굴림" charset="-127"/>
              </a:rPr>
              <a:t>Ultrasonic Test</a:t>
            </a:r>
            <a:endParaRPr lang="en-US" dirty="0"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912737-8376-4FC6-A410-5F16A60788D6}"/>
              </a:ext>
            </a:extLst>
          </p:cNvPr>
          <p:cNvSpPr txBox="1"/>
          <p:nvPr/>
        </p:nvSpPr>
        <p:spPr>
          <a:xfrm>
            <a:off x="1199456" y="3140260"/>
            <a:ext cx="3240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74637">
              <a:spcBef>
                <a:spcPts val="200"/>
              </a:spcBef>
              <a:tabLst>
                <a:tab pos="182563" algn="l"/>
              </a:tabLst>
            </a:pPr>
            <a:r>
              <a:rPr lang="en-US" altLang="ko-KR" dirty="0">
                <a:solidFill>
                  <a:srgbClr val="080808"/>
                </a:solidFill>
                <a:latin typeface="+mn-lt"/>
                <a:ea typeface="나눔고딕 Bold" pitchFamily="50" charset="-127"/>
              </a:rPr>
              <a:t>Phased Array Ultrasonic Test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F9F653-CD79-4E24-A308-5948590564E1}"/>
              </a:ext>
            </a:extLst>
          </p:cNvPr>
          <p:cNvSpPr txBox="1"/>
          <p:nvPr/>
        </p:nvSpPr>
        <p:spPr>
          <a:xfrm>
            <a:off x="1199456" y="3972290"/>
            <a:ext cx="3240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indent="-274637">
              <a:spcBef>
                <a:spcPts val="200"/>
              </a:spcBef>
              <a:tabLst>
                <a:tab pos="182563" algn="l"/>
              </a:tabLst>
              <a:defRPr>
                <a:solidFill>
                  <a:srgbClr val="080808"/>
                </a:solidFill>
                <a:latin typeface="+mn-lt"/>
                <a:ea typeface="나눔고딕 Bold" pitchFamily="50" charset="-127"/>
              </a:defRPr>
            </a:lvl1pPr>
          </a:lstStyle>
          <a:p>
            <a:r>
              <a:rPr lang="en-US" altLang="ko-KR" dirty="0"/>
              <a:t>Magnetic Particle Test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A39324-5104-4E23-BC67-91D0DAA6F21C}"/>
              </a:ext>
            </a:extLst>
          </p:cNvPr>
          <p:cNvSpPr txBox="1"/>
          <p:nvPr/>
        </p:nvSpPr>
        <p:spPr>
          <a:xfrm>
            <a:off x="1199456" y="4804320"/>
            <a:ext cx="3240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>
                <a:latin typeface="+mn-lt"/>
                <a:ea typeface="HY견고딕" pitchFamily="18" charset="-127"/>
              </a:rPr>
              <a:t>Penetrant Test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15D0038-A732-4E24-B3A5-C43CCD022894}"/>
              </a:ext>
            </a:extLst>
          </p:cNvPr>
          <p:cNvSpPr txBox="1"/>
          <p:nvPr/>
        </p:nvSpPr>
        <p:spPr>
          <a:xfrm>
            <a:off x="1199456" y="5636350"/>
            <a:ext cx="3240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800">
                <a:latin typeface="+mn-lt"/>
                <a:ea typeface="HY견고딕" pitchFamily="18" charset="-127"/>
              </a:defRPr>
            </a:lvl1pPr>
          </a:lstStyle>
          <a:p>
            <a:r>
              <a:rPr lang="en-US" altLang="ko-KR"/>
              <a:t>Visual</a:t>
            </a:r>
            <a:r>
              <a:rPr lang="ko-KR" altLang="en-US"/>
              <a:t> </a:t>
            </a:r>
            <a:r>
              <a:rPr lang="en-US" altLang="ko-KR"/>
              <a:t>Test</a:t>
            </a:r>
            <a:endParaRPr lang="ko-KR" alt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4FC6A6-1AA4-425E-8D9B-6C74809996D1}"/>
              </a:ext>
            </a:extLst>
          </p:cNvPr>
          <p:cNvSpPr/>
          <p:nvPr/>
        </p:nvSpPr>
        <p:spPr>
          <a:xfrm>
            <a:off x="5879976" y="1196752"/>
            <a:ext cx="6072676" cy="4912295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800" b="0" i="0" u="none" strike="noStrike" cap="none" normalizeH="0" baseline="0">
              <a:solidFill>
                <a:schemeClr val="tx1"/>
              </a:solidFill>
              <a:effectLst/>
              <a:latin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7A7263-65B7-43D3-BD30-54801A29B8B2}"/>
              </a:ext>
            </a:extLst>
          </p:cNvPr>
          <p:cNvSpPr txBox="1"/>
          <p:nvPr/>
        </p:nvSpPr>
        <p:spPr>
          <a:xfrm>
            <a:off x="6168008" y="1499520"/>
            <a:ext cx="3240360" cy="4826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US" altLang="ko-KR" sz="1800" dirty="0">
                <a:solidFill>
                  <a:srgbClr val="FFFFFF"/>
                </a:solidFill>
                <a:latin typeface="+mn-ea"/>
              </a:rPr>
              <a:t>PWHT</a:t>
            </a:r>
            <a:endParaRPr lang="en-US" altLang="ko-KR" dirty="0">
              <a:solidFill>
                <a:srgbClr val="FFFFFF"/>
              </a:solidFill>
              <a:latin typeface="+mn-lt"/>
              <a:ea typeface="굴림" charset="-127"/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US" altLang="ko-KR" sz="1800" dirty="0">
                <a:solidFill>
                  <a:srgbClr val="FFFFFF"/>
                </a:solidFill>
                <a:latin typeface="+mn-lt"/>
                <a:ea typeface="굴림" charset="-127"/>
              </a:rPr>
              <a:t>Leak Test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US" altLang="ko-KR" sz="1800" dirty="0">
                <a:solidFill>
                  <a:srgbClr val="FFFFFF"/>
                </a:solidFill>
                <a:latin typeface="+mn-ea"/>
              </a:rPr>
              <a:t>Eddy Current Test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US" altLang="ko-KR" dirty="0">
                <a:solidFill>
                  <a:srgbClr val="FFFFFF"/>
                </a:solidFill>
                <a:latin typeface="+mn-ea"/>
              </a:rPr>
              <a:t>Thermal Infrared Test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US" altLang="ko-KR" sz="1800" dirty="0">
                <a:solidFill>
                  <a:srgbClr val="FFFFFF"/>
                </a:solidFill>
                <a:latin typeface="+mn-ea"/>
              </a:rPr>
              <a:t>Maintenance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US" altLang="ko-KR" sz="1800" dirty="0">
                <a:solidFill>
                  <a:srgbClr val="FFFFFF"/>
                </a:solidFill>
                <a:latin typeface="+mn-ea"/>
              </a:rPr>
              <a:t>Manufacture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US" altLang="ko-KR" sz="1800" dirty="0">
                <a:solidFill>
                  <a:srgbClr val="FFFFFF"/>
                </a:solidFill>
                <a:latin typeface="+mn-ea"/>
              </a:rPr>
              <a:t>Welding Inspection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US" altLang="ko-KR" sz="1800" dirty="0">
                <a:solidFill>
                  <a:srgbClr val="FFFFFF"/>
                </a:solidFill>
                <a:latin typeface="+mn-ea"/>
              </a:rPr>
              <a:t>Storage tank Inspection	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US" altLang="ko-KR" sz="1800" dirty="0">
                <a:solidFill>
                  <a:srgbClr val="FFFFFF"/>
                </a:solidFill>
                <a:latin typeface="+mn-ea"/>
              </a:rPr>
              <a:t>Bridge Inspection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US" altLang="ko-KR" sz="1800" dirty="0">
                <a:solidFill>
                  <a:srgbClr val="FFFFFF"/>
                </a:solidFill>
                <a:latin typeface="+mn-ea"/>
              </a:rPr>
              <a:t>Consulting(system)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US" altLang="ko-KR" sz="1800" dirty="0">
                <a:solidFill>
                  <a:srgbClr val="FFFFFF"/>
                </a:solidFill>
                <a:latin typeface="+mn-ea"/>
              </a:rPr>
              <a:t>Component analysis</a:t>
            </a:r>
          </a:p>
          <a:p>
            <a:pPr>
              <a:spcBef>
                <a:spcPts val="1000"/>
              </a:spcBef>
              <a:tabLst>
                <a:tab pos="182563" algn="l"/>
              </a:tabLst>
            </a:pPr>
            <a:endParaRPr lang="en-US" altLang="ko-KR" sz="1800" dirty="0">
              <a:solidFill>
                <a:srgbClr val="FFFFF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57569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9" name="Shape 238"/>
          <p:cNvCxnSpPr>
            <a:cxnSpLocks/>
          </p:cNvCxnSpPr>
          <p:nvPr/>
        </p:nvCxnSpPr>
        <p:spPr bwMode="auto">
          <a:xfrm rot="5400000" flipH="1" flipV="1">
            <a:off x="5151076" y="3461350"/>
            <a:ext cx="133771" cy="1789453"/>
          </a:xfrm>
          <a:prstGeom prst="bentConnector2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1" name="Shape 240"/>
          <p:cNvCxnSpPr>
            <a:cxnSpLocks/>
          </p:cNvCxnSpPr>
          <p:nvPr/>
        </p:nvCxnSpPr>
        <p:spPr bwMode="auto">
          <a:xfrm rot="10800000">
            <a:off x="6083475" y="4289167"/>
            <a:ext cx="1768152" cy="133794"/>
          </a:xfrm>
          <a:prstGeom prst="bentConnector3">
            <a:avLst>
              <a:gd name="adj1" fmla="val -566"/>
            </a:avLst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9" name="직선 연결선 258"/>
          <p:cNvCxnSpPr>
            <a:cxnSpLocks/>
          </p:cNvCxnSpPr>
          <p:nvPr/>
        </p:nvCxnSpPr>
        <p:spPr bwMode="auto">
          <a:xfrm>
            <a:off x="6051428" y="3976489"/>
            <a:ext cx="0" cy="312678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4" name="AutoShape 48"/>
          <p:cNvSpPr>
            <a:spLocks noChangeArrowheads="1"/>
          </p:cNvSpPr>
          <p:nvPr/>
        </p:nvSpPr>
        <p:spPr bwMode="auto">
          <a:xfrm>
            <a:off x="1793977" y="2691599"/>
            <a:ext cx="1584176" cy="1296144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support 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Technical development</a:t>
            </a:r>
          </a:p>
        </p:txBody>
      </p:sp>
      <p:sp>
        <p:nvSpPr>
          <p:cNvPr id="236" name="AutoShape 50"/>
          <p:cNvSpPr>
            <a:spLocks noChangeArrowheads="1"/>
          </p:cNvSpPr>
          <p:nvPr/>
        </p:nvSpPr>
        <p:spPr bwMode="auto">
          <a:xfrm>
            <a:off x="5254523" y="2701124"/>
            <a:ext cx="1580013" cy="1286619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>
              <a:lnSpc>
                <a:spcPct val="120000"/>
              </a:lnSpc>
              <a:buFontTx/>
              <a:buChar char="•"/>
            </a:pP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FontTx/>
              <a:buChar char="•"/>
            </a:pP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Management of technique 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 management 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management </a:t>
            </a:r>
          </a:p>
          <a:p>
            <a:pPr>
              <a:lnSpc>
                <a:spcPct val="120000"/>
              </a:lnSpc>
              <a:buFontTx/>
              <a:buChar char="•"/>
            </a:pP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7" name="AutoShape 51"/>
          <p:cNvSpPr>
            <a:spLocks noChangeArrowheads="1"/>
          </p:cNvSpPr>
          <p:nvPr/>
        </p:nvSpPr>
        <p:spPr bwMode="auto">
          <a:xfrm>
            <a:off x="7032104" y="2691599"/>
            <a:ext cx="1590986" cy="1296144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Planning quality 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Qualification management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 Audit</a:t>
            </a:r>
          </a:p>
        </p:txBody>
      </p:sp>
      <p:sp>
        <p:nvSpPr>
          <p:cNvPr id="238" name="AutoShape 52"/>
          <p:cNvSpPr>
            <a:spLocks noChangeArrowheads="1"/>
          </p:cNvSpPr>
          <p:nvPr/>
        </p:nvSpPr>
        <p:spPr bwMode="auto">
          <a:xfrm>
            <a:off x="8740922" y="2701124"/>
            <a:ext cx="1584177" cy="1286619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Inspection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Supervision</a:t>
            </a:r>
          </a:p>
        </p:txBody>
      </p:sp>
      <p:sp>
        <p:nvSpPr>
          <p:cNvPr id="242" name="AutoShape 54"/>
          <p:cNvSpPr>
            <a:spLocks noChangeArrowheads="1"/>
          </p:cNvSpPr>
          <p:nvPr/>
        </p:nvSpPr>
        <p:spPr bwMode="auto">
          <a:xfrm>
            <a:off x="5250361" y="2587595"/>
            <a:ext cx="1584176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en-US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Technical</a:t>
            </a:r>
          </a:p>
        </p:txBody>
      </p:sp>
      <p:sp>
        <p:nvSpPr>
          <p:cNvPr id="243" name="AutoShape 55"/>
          <p:cNvSpPr>
            <a:spLocks noChangeArrowheads="1"/>
          </p:cNvSpPr>
          <p:nvPr/>
        </p:nvSpPr>
        <p:spPr bwMode="auto">
          <a:xfrm>
            <a:off x="7032105" y="2587595"/>
            <a:ext cx="1585962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en-US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Q/A</a:t>
            </a:r>
          </a:p>
        </p:txBody>
      </p:sp>
      <p:sp>
        <p:nvSpPr>
          <p:cNvPr id="244" name="AutoShape 56"/>
          <p:cNvSpPr>
            <a:spLocks noChangeArrowheads="1"/>
          </p:cNvSpPr>
          <p:nvPr/>
        </p:nvSpPr>
        <p:spPr bwMode="auto">
          <a:xfrm>
            <a:off x="8745067" y="2587595"/>
            <a:ext cx="1585962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en-US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Inspection</a:t>
            </a:r>
          </a:p>
        </p:txBody>
      </p:sp>
      <p:sp>
        <p:nvSpPr>
          <p:cNvPr id="245" name="AutoShape 57"/>
          <p:cNvSpPr>
            <a:spLocks noChangeArrowheads="1"/>
          </p:cNvSpPr>
          <p:nvPr/>
        </p:nvSpPr>
        <p:spPr bwMode="auto">
          <a:xfrm>
            <a:off x="1793977" y="2587595"/>
            <a:ext cx="1584176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en-US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Institutes</a:t>
            </a:r>
          </a:p>
        </p:txBody>
      </p:sp>
      <p:cxnSp>
        <p:nvCxnSpPr>
          <p:cNvPr id="266" name="꺾인 연결선 265"/>
          <p:cNvCxnSpPr>
            <a:cxnSpLocks/>
          </p:cNvCxnSpPr>
          <p:nvPr/>
        </p:nvCxnSpPr>
        <p:spPr bwMode="auto">
          <a:xfrm>
            <a:off x="6042452" y="2237777"/>
            <a:ext cx="1782634" cy="349818"/>
          </a:xfrm>
          <a:prstGeom prst="bentConnector2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0" name="꺾인 연결선 265"/>
          <p:cNvCxnSpPr/>
          <p:nvPr/>
        </p:nvCxnSpPr>
        <p:spPr bwMode="auto">
          <a:xfrm>
            <a:off x="7698636" y="2237777"/>
            <a:ext cx="1694507" cy="349821"/>
          </a:xfrm>
          <a:prstGeom prst="bentConnector2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0" name="직선 연결선 279"/>
          <p:cNvCxnSpPr>
            <a:cxnSpLocks/>
          </p:cNvCxnSpPr>
          <p:nvPr/>
        </p:nvCxnSpPr>
        <p:spPr bwMode="auto">
          <a:xfrm>
            <a:off x="6045692" y="1951274"/>
            <a:ext cx="8187" cy="63700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9" name="Shape 288"/>
          <p:cNvCxnSpPr>
            <a:cxnSpLocks/>
          </p:cNvCxnSpPr>
          <p:nvPr/>
        </p:nvCxnSpPr>
        <p:spPr bwMode="auto">
          <a:xfrm rot="5400000" flipH="1" flipV="1">
            <a:off x="5019481" y="1564625"/>
            <a:ext cx="349795" cy="1696147"/>
          </a:xfrm>
          <a:prstGeom prst="bentConnector2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3" name="Shape 292"/>
          <p:cNvCxnSpPr>
            <a:cxnSpLocks/>
          </p:cNvCxnSpPr>
          <p:nvPr/>
        </p:nvCxnSpPr>
        <p:spPr bwMode="auto">
          <a:xfrm flipV="1">
            <a:off x="2530084" y="2236230"/>
            <a:ext cx="1957885" cy="351367"/>
          </a:xfrm>
          <a:prstGeom prst="bentConnector3">
            <a:avLst>
              <a:gd name="adj1" fmla="val -128"/>
            </a:avLst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0" name="AutoShape 41"/>
          <p:cNvSpPr>
            <a:spLocks noChangeArrowheads="1"/>
          </p:cNvSpPr>
          <p:nvPr/>
        </p:nvSpPr>
        <p:spPr bwMode="auto">
          <a:xfrm>
            <a:off x="4626000" y="1328544"/>
            <a:ext cx="2727873" cy="629384"/>
          </a:xfrm>
          <a:prstGeom prst="roundRect">
            <a:avLst/>
          </a:prstGeom>
          <a:solidFill>
            <a:srgbClr val="1F4E79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en-US" altLang="ko-KR" sz="20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General Director</a:t>
            </a:r>
          </a:p>
        </p:txBody>
      </p:sp>
      <p:sp>
        <p:nvSpPr>
          <p:cNvPr id="95" name="AutoShape 49"/>
          <p:cNvSpPr>
            <a:spLocks noChangeArrowheads="1"/>
          </p:cNvSpPr>
          <p:nvPr/>
        </p:nvSpPr>
        <p:spPr bwMode="auto">
          <a:xfrm>
            <a:off x="7058051" y="4536493"/>
            <a:ext cx="1584176" cy="1286619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PWHT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Hardness Test</a:t>
            </a:r>
          </a:p>
        </p:txBody>
      </p:sp>
      <p:sp>
        <p:nvSpPr>
          <p:cNvPr id="97" name="AutoShape 53"/>
          <p:cNvSpPr>
            <a:spLocks noChangeArrowheads="1"/>
          </p:cNvSpPr>
          <p:nvPr/>
        </p:nvSpPr>
        <p:spPr bwMode="auto">
          <a:xfrm>
            <a:off x="7059539" y="4422961"/>
            <a:ext cx="1584176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en-US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PWHT</a:t>
            </a:r>
            <a:endParaRPr lang="en-US" altLang="ko-KR" sz="1400" b="1" dirty="0">
              <a:solidFill>
                <a:srgbClr val="000000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107" name="AutoShape 53"/>
          <p:cNvSpPr>
            <a:spLocks noChangeArrowheads="1"/>
          </p:cNvSpPr>
          <p:nvPr/>
        </p:nvSpPr>
        <p:spPr bwMode="auto">
          <a:xfrm>
            <a:off x="5291387" y="5966234"/>
            <a:ext cx="1584176" cy="514275"/>
          </a:xfrm>
          <a:prstGeom prst="roundRect">
            <a:avLst/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en-US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JOB SITE</a:t>
            </a:r>
            <a:endParaRPr lang="en-US" altLang="ko-KR" sz="1400" b="1" dirty="0">
              <a:solidFill>
                <a:srgbClr val="000000"/>
              </a:solidFill>
              <a:latin typeface="+mj-lt"/>
              <a:ea typeface="HY견고딕" panose="02030600000101010101" pitchFamily="18" charset="-127"/>
            </a:endParaRPr>
          </a:p>
        </p:txBody>
      </p:sp>
      <p:cxnSp>
        <p:nvCxnSpPr>
          <p:cNvPr id="108" name="Shape 238"/>
          <p:cNvCxnSpPr>
            <a:cxnSpLocks/>
            <a:stCxn id="70" idx="2"/>
            <a:endCxn id="107" idx="1"/>
          </p:cNvCxnSpPr>
          <p:nvPr/>
        </p:nvCxnSpPr>
        <p:spPr bwMode="auto">
          <a:xfrm rot="16200000" flipH="1">
            <a:off x="4607677" y="5539662"/>
            <a:ext cx="400260" cy="967160"/>
          </a:xfrm>
          <a:prstGeom prst="bentConnector2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hape 238"/>
          <p:cNvCxnSpPr>
            <a:cxnSpLocks/>
            <a:stCxn id="95" idx="2"/>
            <a:endCxn id="107" idx="3"/>
          </p:cNvCxnSpPr>
          <p:nvPr/>
        </p:nvCxnSpPr>
        <p:spPr bwMode="auto">
          <a:xfrm rot="5400000">
            <a:off x="7162721" y="5535954"/>
            <a:ext cx="400260" cy="974576"/>
          </a:xfrm>
          <a:prstGeom prst="bentConnector2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5" name="AutoShape 49"/>
          <p:cNvSpPr>
            <a:spLocks noChangeArrowheads="1"/>
          </p:cNvSpPr>
          <p:nvPr/>
        </p:nvSpPr>
        <p:spPr bwMode="auto">
          <a:xfrm>
            <a:off x="3554216" y="2701127"/>
            <a:ext cx="1580253" cy="1286619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>
              <a:lnSpc>
                <a:spcPct val="120000"/>
              </a:lnSpc>
              <a:buFontTx/>
              <a:buChar char="•"/>
            </a:pPr>
            <a:endParaRPr lang="en-US" altLang="ko-KR" sz="10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endParaRPr lang="en-US" altLang="ko-KR" sz="10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endParaRPr lang="en-US" altLang="ko-KR" sz="10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buFontTx/>
              <a:buChar char="•"/>
            </a:pPr>
            <a:endParaRPr lang="en-US" altLang="ko-KR" sz="10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00"/>
              </a:spcBef>
            </a:pP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00"/>
              </a:spcBef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Accounts department </a:t>
            </a:r>
          </a:p>
          <a:p>
            <a:pPr>
              <a:spcBef>
                <a:spcPts val="100"/>
              </a:spcBef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Administrative office</a:t>
            </a:r>
          </a:p>
          <a:p>
            <a:pPr>
              <a:spcBef>
                <a:spcPts val="100"/>
              </a:spcBef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Purchase department</a:t>
            </a:r>
          </a:p>
          <a:p>
            <a:pPr>
              <a:spcBef>
                <a:spcPts val="100"/>
              </a:spcBef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Safety management</a:t>
            </a:r>
          </a:p>
          <a:p>
            <a:endParaRPr lang="en-US" altLang="ko-KR" sz="24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AutoShape 49"/>
          <p:cNvSpPr>
            <a:spLocks noChangeArrowheads="1"/>
          </p:cNvSpPr>
          <p:nvPr/>
        </p:nvSpPr>
        <p:spPr bwMode="auto">
          <a:xfrm>
            <a:off x="3531747" y="4536493"/>
            <a:ext cx="1584960" cy="1286619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numCol="1" anchor="ctr">
            <a:flatTx/>
          </a:bodyPr>
          <a:lstStyle/>
          <a:p>
            <a:pPr>
              <a:lnSpc>
                <a:spcPct val="120000"/>
              </a:lnSpc>
            </a:pP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RT               UT 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              PT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VT               PMI</a:t>
            </a:r>
          </a:p>
        </p:txBody>
      </p:sp>
      <p:sp>
        <p:nvSpPr>
          <p:cNvPr id="74" name="AutoShape 53"/>
          <p:cNvSpPr>
            <a:spLocks noChangeArrowheads="1"/>
          </p:cNvSpPr>
          <p:nvPr/>
        </p:nvSpPr>
        <p:spPr bwMode="auto">
          <a:xfrm>
            <a:off x="3531147" y="4422961"/>
            <a:ext cx="1584176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en-US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NDT</a:t>
            </a:r>
            <a:endParaRPr lang="en-US" altLang="ko-KR" sz="1400" b="1" dirty="0">
              <a:solidFill>
                <a:srgbClr val="000000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240" name="AutoShape 53"/>
          <p:cNvSpPr>
            <a:spLocks noChangeArrowheads="1"/>
          </p:cNvSpPr>
          <p:nvPr/>
        </p:nvSpPr>
        <p:spPr bwMode="auto">
          <a:xfrm>
            <a:off x="3554217" y="2587595"/>
            <a:ext cx="1584176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en-US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Executive</a:t>
            </a:r>
            <a:endParaRPr lang="en-US" altLang="ko-KR" sz="1400" b="1" dirty="0">
              <a:solidFill>
                <a:srgbClr val="000000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67" name="Slide Number Placeholder 2">
            <a:extLst>
              <a:ext uri="{FF2B5EF4-FFF2-40B4-BE49-F238E27FC236}">
                <a16:creationId xmlns:a16="http://schemas.microsoft.com/office/drawing/2014/main" id="{637B3FF6-A95E-4D40-B33C-6CDF7408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4567" y="6572272"/>
            <a:ext cx="768085" cy="285728"/>
          </a:xfrm>
        </p:spPr>
        <p:txBody>
          <a:bodyPr/>
          <a:lstStyle/>
          <a:p>
            <a:fld id="{2E3B2F86-59B4-462E-9DEF-DC4DB0DA54C4}" type="slidenum">
              <a:rPr lang="en-US" altLang="ko-KR" smtClean="0"/>
              <a:pPr/>
              <a:t>7</a:t>
            </a:fld>
            <a:endParaRPr lang="en-US" altLang="ko-KR" dirty="0"/>
          </a:p>
        </p:txBody>
      </p:sp>
      <p:sp>
        <p:nvSpPr>
          <p:cNvPr id="68" name="Title 1">
            <a:extLst>
              <a:ext uri="{FF2B5EF4-FFF2-40B4-BE49-F238E27FC236}">
                <a16:creationId xmlns:a16="http://schemas.microsoft.com/office/drawing/2014/main" id="{8473FB2C-0FD2-4C06-8173-3E0FA297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69" y="243392"/>
            <a:ext cx="8636000" cy="515576"/>
          </a:xfrm>
        </p:spPr>
        <p:txBody>
          <a:bodyPr/>
          <a:lstStyle/>
          <a:p>
            <a:r>
              <a:rPr lang="en-US" sz="3200" dirty="0"/>
              <a:t>5. Organizations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0287-950A-4719-A348-6EC58A77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243392"/>
            <a:ext cx="8957737" cy="515576"/>
          </a:xfrm>
        </p:spPr>
        <p:txBody>
          <a:bodyPr/>
          <a:lstStyle/>
          <a:p>
            <a:r>
              <a:rPr lang="en-US" sz="3200" dirty="0"/>
              <a:t>5. Certificates of Management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82480-7BEC-4595-BB28-F1C101E5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8</a:t>
            </a:fld>
            <a:endParaRPr lang="en-US" altLang="ko-K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920F1-E1E2-4E6B-9F4B-7C71A726F2B9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sz="1800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ISO/IEC 17025:2019 Accreditation from NAPM</a:t>
            </a:r>
            <a:endParaRPr lang="ko-KR" altLang="en-US" sz="1800" dirty="0">
              <a:solidFill>
                <a:srgbClr val="FFFFFF"/>
              </a:solidFill>
              <a:latin typeface="+mj-lt"/>
              <a:ea typeface="HY견고딕" pitchFamily="18" charset="-127"/>
            </a:endParaRPr>
          </a:p>
        </p:txBody>
      </p:sp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D94BC3ED-9C63-495E-8F2C-0CB83334AD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1" y="1196752"/>
            <a:ext cx="3901252" cy="5518384"/>
          </a:xfrm>
          <a:prstGeom prst="rect">
            <a:avLst/>
          </a:prstGeom>
        </p:spPr>
      </p:pic>
      <p:pic>
        <p:nvPicPr>
          <p:cNvPr id="9" name="Рисунок 3">
            <a:extLst>
              <a:ext uri="{FF2B5EF4-FFF2-40B4-BE49-F238E27FC236}">
                <a16:creationId xmlns:a16="http://schemas.microsoft.com/office/drawing/2014/main" id="{0DB66799-2563-4558-9B68-81AB90A45D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486" y="1946142"/>
            <a:ext cx="6861401" cy="441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91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0287-950A-4719-A348-6EC58A77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243392"/>
            <a:ext cx="8957737" cy="515576"/>
          </a:xfrm>
        </p:spPr>
        <p:txBody>
          <a:bodyPr/>
          <a:lstStyle/>
          <a:p>
            <a:r>
              <a:rPr lang="en-US" sz="3200" dirty="0"/>
              <a:t>5. Certificates of Management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82480-7BEC-4595-BB28-F1C101E5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9</a:t>
            </a:fld>
            <a:endParaRPr lang="en-US" altLang="ko-K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920F1-E1E2-4E6B-9F4B-7C71A726F2B9}"/>
              </a:ext>
            </a:extLst>
          </p:cNvPr>
          <p:cNvSpPr/>
          <p:nvPr/>
        </p:nvSpPr>
        <p:spPr>
          <a:xfrm>
            <a:off x="5965563" y="5925941"/>
            <a:ext cx="6000667" cy="646331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Permission to store and use ionizing radiation sources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0EC054-267E-4E8C-899E-223F12DAB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223" y="1763609"/>
            <a:ext cx="3366653" cy="48086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0D1B0CE-4FD9-4025-AACE-D60446D01865}"/>
              </a:ext>
            </a:extLst>
          </p:cNvPr>
          <p:cNvSpPr/>
          <p:nvPr/>
        </p:nvSpPr>
        <p:spPr>
          <a:xfrm>
            <a:off x="0" y="1078315"/>
            <a:ext cx="6000667" cy="646331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Permission to perform non-destructive testing </a:t>
            </a:r>
          </a:p>
          <a:p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at hazardous production facilities</a:t>
            </a:r>
            <a:endParaRPr lang="ko-KR" altLang="en-US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2" name="Рисунок 2">
            <a:extLst>
              <a:ext uri="{FF2B5EF4-FFF2-40B4-BE49-F238E27FC236}">
                <a16:creationId xmlns:a16="http://schemas.microsoft.com/office/drawing/2014/main" id="{279D313E-BDF6-43C8-AF75-1B659A9D53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125" y="993441"/>
            <a:ext cx="3466675" cy="490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725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0287-950A-4719-A348-6EC58A77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243392"/>
            <a:ext cx="8957737" cy="515576"/>
          </a:xfrm>
        </p:spPr>
        <p:txBody>
          <a:bodyPr/>
          <a:lstStyle/>
          <a:p>
            <a:r>
              <a:rPr lang="en-US" sz="3200" dirty="0"/>
              <a:t>5. Certificates of Management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82480-7BEC-4595-BB28-F1C101E5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10</a:t>
            </a:fld>
            <a:endParaRPr lang="en-US" altLang="ko-K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920F1-E1E2-4E6B-9F4B-7C71A726F2B9}"/>
              </a:ext>
            </a:extLst>
          </p:cNvPr>
          <p:cNvSpPr/>
          <p:nvPr/>
        </p:nvSpPr>
        <p:spPr>
          <a:xfrm>
            <a:off x="5965563" y="5925941"/>
            <a:ext cx="6000667" cy="646331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Epidemiological conclusion on the right to work with sources of ionizing radiation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D1B0CE-4FD9-4025-AACE-D60446D01865}"/>
              </a:ext>
            </a:extLst>
          </p:cNvPr>
          <p:cNvSpPr/>
          <p:nvPr/>
        </p:nvSpPr>
        <p:spPr>
          <a:xfrm>
            <a:off x="0" y="1081994"/>
            <a:ext cx="6000667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Radiation service provision Agreement</a:t>
            </a:r>
          </a:p>
        </p:txBody>
      </p:sp>
      <p:pic>
        <p:nvPicPr>
          <p:cNvPr id="8" name="그림 10">
            <a:extLst>
              <a:ext uri="{FF2B5EF4-FFF2-40B4-BE49-F238E27FC236}">
                <a16:creationId xmlns:a16="http://schemas.microsoft.com/office/drawing/2014/main" id="{E4B77AE6-BE4C-46B3-88CF-8CD1B392BC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04" y="1700808"/>
            <a:ext cx="3318456" cy="469401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Рисунок 2">
            <a:extLst>
              <a:ext uri="{FF2B5EF4-FFF2-40B4-BE49-F238E27FC236}">
                <a16:creationId xmlns:a16="http://schemas.microsoft.com/office/drawing/2014/main" id="{E8567661-D4D5-4E70-9D56-2048B28698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557" y="1081994"/>
            <a:ext cx="3320677" cy="469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36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0287-950A-4719-A348-6EC58A77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243392"/>
            <a:ext cx="8957737" cy="515576"/>
          </a:xfrm>
        </p:spPr>
        <p:txBody>
          <a:bodyPr/>
          <a:lstStyle/>
          <a:p>
            <a:r>
              <a:rPr lang="en-US" sz="3200" dirty="0"/>
              <a:t>5. Certificates of Management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82480-7BEC-4595-BB28-F1C101E5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11</a:t>
            </a:fld>
            <a:endParaRPr lang="en-US" altLang="ko-K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D1B0CE-4FD9-4025-AACE-D60446D01865}"/>
              </a:ext>
            </a:extLst>
          </p:cNvPr>
          <p:cNvSpPr/>
          <p:nvPr/>
        </p:nvSpPr>
        <p:spPr>
          <a:xfrm>
            <a:off x="0" y="1124744"/>
            <a:ext cx="6000667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Certificate of State registration of a legal entity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85D2301-73C2-4F62-9653-E1A158BC9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124744"/>
            <a:ext cx="3960440" cy="5607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8280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0287-950A-4719-A348-6EC58A77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243392"/>
            <a:ext cx="8957737" cy="515576"/>
          </a:xfrm>
        </p:spPr>
        <p:txBody>
          <a:bodyPr/>
          <a:lstStyle/>
          <a:p>
            <a:r>
              <a:rPr lang="en-US" sz="3200" dirty="0"/>
              <a:t>6. Status of Personal Qualification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82480-7BEC-4595-BB28-F1C101E5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12</a:t>
            </a:fld>
            <a:endParaRPr lang="en-US" altLang="ko-K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920F1-E1E2-4E6B-9F4B-7C71A726F2B9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Daesan NDE International Engineering Co., Ltd</a:t>
            </a:r>
            <a:endParaRPr lang="ko-KR" altLang="en-US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graphicFrame>
        <p:nvGraphicFramePr>
          <p:cNvPr id="11" name="표 1">
            <a:extLst>
              <a:ext uri="{FF2B5EF4-FFF2-40B4-BE49-F238E27FC236}">
                <a16:creationId xmlns:a16="http://schemas.microsoft.com/office/drawing/2014/main" id="{85B7DCD7-10AD-49A3-9018-7D048E4AD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422571"/>
              </p:ext>
            </p:extLst>
          </p:nvPr>
        </p:nvGraphicFramePr>
        <p:xfrm>
          <a:off x="695400" y="1771300"/>
          <a:ext cx="10639386" cy="452486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283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0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03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03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03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07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59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5925">
                  <a:extLst>
                    <a:ext uri="{9D8B030D-6E8A-4147-A177-3AD203B41FA5}">
                      <a16:colId xmlns:a16="http://schemas.microsoft.com/office/drawing/2014/main" val="372902333"/>
                    </a:ext>
                  </a:extLst>
                </a:gridCol>
                <a:gridCol w="68893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855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Grade/Method</a:t>
                      </a:r>
                      <a:endParaRPr lang="ko-KR" alt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RT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RI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MT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PT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UT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PAUT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TOFD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CSWIP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VT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PW</a:t>
                      </a:r>
                    </a:p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HT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UZ</a:t>
                      </a:r>
                      <a:r>
                        <a:rPr lang="en-US" sz="1400" b="1" u="none" strike="noStrike" baseline="0" dirty="0">
                          <a:solidFill>
                            <a:srgbClr val="FFFFFF"/>
                          </a:solidFill>
                        </a:rPr>
                        <a:t> SMT</a:t>
                      </a:r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 Level III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UZ SMT Level II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13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ASNT Level III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ASNT Level II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ISO9712 Level III</a:t>
                      </a:r>
                      <a:endParaRPr lang="en-US" altLang="ko-KR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9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ISO9712 Level II</a:t>
                      </a:r>
                      <a:endParaRPr lang="en-US" altLang="ko-KR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PWHT</a:t>
                      </a:r>
                    </a:p>
                    <a:p>
                      <a:pPr algn="l" fontAlgn="ctr"/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High</a:t>
                      </a:r>
                      <a:r>
                        <a:rPr lang="en-US" altLang="ko-KR" sz="1400" b="1" u="none" strike="noStrike" baseline="0" dirty="0">
                          <a:solidFill>
                            <a:srgbClr val="FFFFFF"/>
                          </a:solidFill>
                        </a:rPr>
                        <a:t> Technician</a:t>
                      </a:r>
                      <a:endParaRPr lang="en-US" altLang="ko-KR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241202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PWHT</a:t>
                      </a:r>
                    </a:p>
                    <a:p>
                      <a:pPr algn="l" fontAlgn="ctr"/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Technician</a:t>
                      </a:r>
                      <a:endParaRPr lang="en-US" altLang="ko-KR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563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616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0287-950A-4719-A348-6EC58A77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243392"/>
            <a:ext cx="8957737" cy="515576"/>
          </a:xfrm>
        </p:spPr>
        <p:txBody>
          <a:bodyPr/>
          <a:lstStyle/>
          <a:p>
            <a:r>
              <a:rPr lang="en-US" sz="3200" dirty="0"/>
              <a:t>6. Status of Personal Qualification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82480-7BEC-4595-BB28-F1C101E5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13</a:t>
            </a:fld>
            <a:endParaRPr lang="en-US" altLang="ko-K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920F1-E1E2-4E6B-9F4B-7C71A726F2B9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>
                <a:solidFill>
                  <a:srgbClr val="FFFFFF"/>
                </a:solidFill>
                <a:latin typeface="+mj-lt"/>
                <a:cs typeface="Times New Roman" pitchFamily="18" charset="0"/>
              </a:rPr>
              <a:t>Daesan</a:t>
            </a:r>
            <a:endParaRPr lang="ko-KR" altLang="en-US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87A4A5A-635F-4AD2-9690-11BCD2435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728355"/>
              </p:ext>
            </p:extLst>
          </p:nvPr>
        </p:nvGraphicFramePr>
        <p:xfrm>
          <a:off x="652141" y="1772816"/>
          <a:ext cx="10682646" cy="4637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0176">
                  <a:extLst>
                    <a:ext uri="{9D8B030D-6E8A-4147-A177-3AD203B41FA5}">
                      <a16:colId xmlns:a16="http://schemas.microsoft.com/office/drawing/2014/main" val="3657725475"/>
                    </a:ext>
                  </a:extLst>
                </a:gridCol>
                <a:gridCol w="3466702">
                  <a:extLst>
                    <a:ext uri="{9D8B030D-6E8A-4147-A177-3AD203B41FA5}">
                      <a16:colId xmlns:a16="http://schemas.microsoft.com/office/drawing/2014/main" val="1672272711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1431468854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1259597733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3323684104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2771038482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2585799352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2386900853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422766818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1230816184"/>
                    </a:ext>
                  </a:extLst>
                </a:gridCol>
              </a:tblGrid>
              <a:tr h="4416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Body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Cert</a:t>
                      </a:r>
                      <a:r>
                        <a:rPr lang="en-US" altLang="ko-KR" b="1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&amp; Grade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All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RT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UT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MT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PT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35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ECT</a:t>
                      </a:r>
                      <a:endParaRPr lang="ko-KR" altLang="en-US" b="1" spc="-350" baseline="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LT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VT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0245011"/>
                  </a:ext>
                </a:extLst>
              </a:tr>
              <a:tr h="993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HRDK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NDT Sr. Engineer</a:t>
                      </a:r>
                    </a:p>
                    <a:p>
                      <a:pPr algn="l" latinLnBrk="1"/>
                      <a:r>
                        <a:rPr lang="en-US" altLang="ko-KR" sz="1600" b="1" dirty="0"/>
                        <a:t>NDT Jr. Engineer</a:t>
                      </a:r>
                    </a:p>
                    <a:p>
                      <a:pPr algn="l" latinLnBrk="1"/>
                      <a:r>
                        <a:rPr lang="en-US" altLang="ko-KR" sz="1600" b="1" dirty="0"/>
                        <a:t>NDT Technician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6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12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6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</a:p>
                    <a:p>
                      <a:pPr algn="ctr" latinLnBrk="1"/>
                      <a:r>
                        <a:rPr lang="en-US" altLang="ko-KR" sz="1600" b="1"/>
                        <a:t>9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4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12</a:t>
                      </a:r>
                      <a:endParaRPr lang="en-US" altLang="ko-K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15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11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/>
                        <a:t>4</a:t>
                      </a:r>
                      <a:endParaRPr lang="en-US" altLang="ko-KR" sz="1600" b="1" dirty="0"/>
                    </a:p>
                    <a:p>
                      <a:pPr algn="ctr" latinLnBrk="1"/>
                      <a:endParaRPr lang="en-US" altLang="ko-KR" sz="1600" b="1" dirty="0"/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</a:p>
                    <a:p>
                      <a:pPr algn="ctr" latinLnBrk="1"/>
                      <a:endParaRPr lang="en-US" altLang="ko-KR" sz="1600" b="1" dirty="0"/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7806410"/>
                  </a:ext>
                </a:extLst>
              </a:tr>
              <a:tr h="40487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ASNT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ASNT</a:t>
                      </a:r>
                      <a:r>
                        <a:rPr lang="en-US" altLang="ko-KR" sz="1600" b="1" baseline="0" dirty="0"/>
                        <a:t> NDT LEVEL III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7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6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6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98630"/>
                  </a:ext>
                </a:extLst>
              </a:tr>
              <a:tr h="993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 err="1"/>
                        <a:t>SYMITech</a:t>
                      </a:r>
                      <a:endParaRPr lang="en-US" altLang="ko-KR" sz="1600" b="1" dirty="0"/>
                    </a:p>
                    <a:p>
                      <a:pPr algn="l" latinLnBrk="1"/>
                      <a:r>
                        <a:rPr lang="en-US" altLang="ko-KR" sz="1600" b="1" spc="-150" dirty="0"/>
                        <a:t>(INHOUSE)</a:t>
                      </a:r>
                      <a:endParaRPr lang="ko-KR" altLang="en-US" sz="1600" b="1" spc="-1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NDE LEVEL III</a:t>
                      </a:r>
                    </a:p>
                    <a:p>
                      <a:pPr algn="l" latinLnBrk="1"/>
                      <a:r>
                        <a:rPr lang="en-US" altLang="ko-KR" sz="1600" b="1" dirty="0"/>
                        <a:t>NDE</a:t>
                      </a:r>
                      <a:r>
                        <a:rPr lang="en-US" altLang="ko-KR" sz="1600" b="1" baseline="0" dirty="0"/>
                        <a:t> LEVEL II</a:t>
                      </a:r>
                    </a:p>
                    <a:p>
                      <a:pPr algn="l" latinLnBrk="1"/>
                      <a:r>
                        <a:rPr lang="en-US" altLang="ko-KR" sz="1600" b="1" baseline="0" dirty="0"/>
                        <a:t>NDE LEVEL I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29</a:t>
                      </a:r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/>
                        <a:t>29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/>
                        <a:t>29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29</a:t>
                      </a:r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1" dirty="0"/>
                    </a:p>
                    <a:p>
                      <a:pPr algn="ctr" latinLnBrk="1"/>
                      <a:endParaRPr lang="en-US" altLang="ko-KR" sz="1600" b="1" dirty="0"/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1" dirty="0"/>
                    </a:p>
                    <a:p>
                      <a:pPr algn="ctr" latinLnBrk="1"/>
                      <a:endParaRPr lang="en-US" altLang="ko-KR" sz="1600" b="1" dirty="0"/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7</a:t>
                      </a:r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5813949"/>
                  </a:ext>
                </a:extLst>
              </a:tr>
              <a:tr h="69932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MOST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RI Supervisor</a:t>
                      </a:r>
                      <a:r>
                        <a:rPr lang="en-US" altLang="ko-KR" sz="1600" b="1" baseline="0" dirty="0"/>
                        <a:t> License</a:t>
                      </a:r>
                    </a:p>
                    <a:p>
                      <a:pPr algn="l" latinLnBrk="1"/>
                      <a:r>
                        <a:rPr lang="en-US" altLang="ko-KR" sz="1600" b="1" baseline="0" dirty="0"/>
                        <a:t>RI General License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</a:p>
                    <a:p>
                      <a:pPr algn="ctr" latinLnBrk="1"/>
                      <a:r>
                        <a:rPr lang="en-US" altLang="ko-KR" sz="1600" b="1"/>
                        <a:t>6</a:t>
                      </a:r>
                      <a:endParaRPr lang="en-US" altLang="ko-K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6592415"/>
                  </a:ext>
                </a:extLst>
              </a:tr>
              <a:tr h="69932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NAS410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NDT LEVEL</a:t>
                      </a:r>
                      <a:r>
                        <a:rPr lang="en-US" altLang="ko-KR" sz="1600" b="1" baseline="0" dirty="0"/>
                        <a:t> 3</a:t>
                      </a:r>
                    </a:p>
                    <a:p>
                      <a:pPr algn="l" latinLnBrk="1"/>
                      <a:r>
                        <a:rPr lang="en-US" altLang="ko-KR" sz="1600" b="1" baseline="0" dirty="0"/>
                        <a:t>NDT LEVEL 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13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4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14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</a:p>
                    <a:p>
                      <a:pPr algn="ctr" latinLnBrk="1"/>
                      <a:r>
                        <a:rPr lang="en-US" altLang="ko-KR" sz="1600" b="1"/>
                        <a:t>15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603656"/>
                  </a:ext>
                </a:extLst>
              </a:tr>
              <a:tr h="40487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ISO</a:t>
                      </a:r>
                      <a:r>
                        <a:rPr lang="en-US" altLang="ko-KR" sz="1600" b="1" baseline="0" dirty="0"/>
                        <a:t> 9712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NDT LEVEL 2 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5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309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116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내용 개체 틀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1604907"/>
              </p:ext>
            </p:extLst>
          </p:nvPr>
        </p:nvGraphicFramePr>
        <p:xfrm>
          <a:off x="1369798" y="1700808"/>
          <a:ext cx="9167923" cy="451924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41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3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08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6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63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0401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Item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Type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Model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Q’ty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RM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2949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X-ray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300Kvp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Daesan NDE International Engineering </a:t>
                      </a:r>
                      <a:r>
                        <a:rPr lang="en-US" altLang="ko-K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(DNIE)</a:t>
                      </a:r>
                      <a:endParaRPr lang="en-US" altLang="ko-KR" sz="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2949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X-ray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300Kvp 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/ 5mA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RIGAKU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2949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X-ray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225Kvp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/</a:t>
                      </a:r>
                      <a:r>
                        <a:rPr lang="en-US" altLang="ko-KR" sz="1600" b="1" baseline="0" dirty="0">
                          <a:latin typeface="+mn-lt"/>
                          <a:cs typeface="Arial"/>
                        </a:rPr>
                        <a:t> 5mA</a:t>
                      </a: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YXLON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1369798" y="2108628"/>
            <a:ext cx="2205922" cy="13203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F3B8A0-547B-466C-927F-4378C78BC76F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Radiographic Testing</a:t>
            </a:r>
            <a:endParaRPr lang="ko-KR" altLang="en-US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AF933EC-3AC5-4904-AEC3-41FC438FD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Equipment List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1F2F7274-4B14-4910-8F78-BC9C91CB1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787" y="6572272"/>
            <a:ext cx="617864" cy="285728"/>
          </a:xfrm>
        </p:spPr>
        <p:txBody>
          <a:bodyPr/>
          <a:lstStyle/>
          <a:p>
            <a:fld id="{A33E9A1C-D99E-4020-9493-7552AC117AE8}" type="slidenum">
              <a:rPr lang="en-US" altLang="ko-KR" smtClean="0"/>
              <a:pPr/>
              <a:t>14</a:t>
            </a:fld>
            <a:endParaRPr lang="en-US" altLang="ko-KR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내용 개체 틀 10"/>
          <p:cNvGraphicFramePr/>
          <p:nvPr>
            <p:extLst>
              <p:ext uri="{D42A27DB-BD31-4B8C-83A1-F6EECF244321}">
                <p14:modId xmlns:p14="http://schemas.microsoft.com/office/powerpoint/2010/main" val="3399451966"/>
              </p:ext>
            </p:extLst>
          </p:nvPr>
        </p:nvGraphicFramePr>
        <p:xfrm>
          <a:off x="1420380" y="1700808"/>
          <a:ext cx="9145016" cy="45365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35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9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6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4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37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193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Item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Type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Model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Q’ty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RM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8191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X-ray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300Kvp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/ 5mA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RONGTAN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>
                          <a:latin typeface="+mn-lt"/>
                          <a:cs typeface="Arial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8191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X-ray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250Kvp 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/ 5mA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ICM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8191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600" b="1" dirty="0">
                          <a:latin typeface="+mn-lt"/>
                          <a:ea typeface="맑은 고딕"/>
                          <a:cs typeface="Arial"/>
                        </a:rPr>
                        <a:t>γ</a:t>
                      </a: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-ray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120Ci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880 Delta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72E4CC0-DCF3-405C-A436-8E5310246DDF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>
                <a:solidFill>
                  <a:srgbClr val="FFFFFF"/>
                </a:solidFill>
                <a:latin typeface="+mj-lt"/>
                <a:cs typeface="Times New Roman" pitchFamily="18" charset="0"/>
              </a:rPr>
              <a:t>Radiographic Testing</a:t>
            </a:r>
            <a:endParaRPr lang="ko-KR" altLang="en-US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35E7F74-84ED-43CB-9D31-06041C7A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Equipment List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EC33FA6-11B3-4A8E-9B8B-B614F9CCE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787" y="6572272"/>
            <a:ext cx="617864" cy="285728"/>
          </a:xfrm>
        </p:spPr>
        <p:txBody>
          <a:bodyPr/>
          <a:lstStyle/>
          <a:p>
            <a:fld id="{A33E9A1C-D99E-4020-9493-7552AC117AE8}" type="slidenum">
              <a:rPr lang="en-US" altLang="ko-KR" smtClean="0"/>
              <a:pPr/>
              <a:t>15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0409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1"/>
          <p:cNvSpPr>
            <a:spLocks noChangeArrowheads="1"/>
          </p:cNvSpPr>
          <p:nvPr/>
        </p:nvSpPr>
        <p:spPr bwMode="gray">
          <a:xfrm>
            <a:off x="3052200" y="4710324"/>
            <a:ext cx="6087600" cy="500400"/>
          </a:xfrm>
          <a:prstGeom prst="bevel">
            <a:avLst>
              <a:gd name="adj" fmla="val 5903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7260"/>
                  <a:invGamma/>
                </a:schemeClr>
              </a:gs>
            </a:gsLst>
            <a:lin ang="18900000" scaled="1"/>
          </a:gradFill>
          <a:ln w="9525">
            <a:noFill/>
            <a:miter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graphicFrame>
        <p:nvGraphicFramePr>
          <p:cNvPr id="14" name="내용 개체 틀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5450794"/>
              </p:ext>
            </p:extLst>
          </p:nvPr>
        </p:nvGraphicFramePr>
        <p:xfrm>
          <a:off x="1739517" y="1700876"/>
          <a:ext cx="8712966" cy="482446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62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3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5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64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5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188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Item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Maker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Model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Q’ty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RM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213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/>
                      </a:stretch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1" u="none" strike="noStrike">
                          <a:latin typeface="+mn-lt"/>
                          <a:ea typeface="+mj-ea"/>
                        </a:rPr>
                        <a:t>Ultrasonic</a:t>
                      </a:r>
                      <a:r>
                        <a:rPr lang="en-US" altLang="ko-KR" sz="1600" b="1" u="none" strike="noStrike" baseline="0">
                          <a:latin typeface="+mn-lt"/>
                          <a:ea typeface="+mj-ea"/>
                        </a:rPr>
                        <a:t> </a:t>
                      </a:r>
                    </a:p>
                    <a:p>
                      <a:pPr algn="ctr">
                        <a:defRPr/>
                      </a:pPr>
                      <a:r>
                        <a:rPr lang="en-US" altLang="ko-KR" sz="1600" b="1" u="none" strike="noStrike" baseline="0">
                          <a:latin typeface="+mn-lt"/>
                          <a:ea typeface="+mj-ea"/>
                        </a:rPr>
                        <a:t>Testing </a:t>
                      </a:r>
                    </a:p>
                    <a:p>
                      <a:pPr algn="ctr">
                        <a:defRPr/>
                      </a:pPr>
                      <a:r>
                        <a:rPr lang="en-US" altLang="ko-KR" sz="1600" b="1" u="none" strike="noStrike" baseline="0">
                          <a:latin typeface="+mn-lt"/>
                          <a:ea typeface="+mj-ea"/>
                        </a:rPr>
                        <a:t>Instruments</a:t>
                      </a:r>
                      <a:endParaRPr lang="ko-KR" altLang="en-US" sz="1600" b="1" i="0" u="none" strike="noStrike">
                        <a:solidFill>
                          <a:srgbClr val="00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SONATEST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OLYMPUS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SS -150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EPOCH’s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37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213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ko-KR" altLang="en-US" sz="1600" b="1" i="0" u="none" strike="noStrike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OLYMPUS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EPOCH 600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>
                          <a:latin typeface="+mn-lt"/>
                          <a:cs typeface="Arial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831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>
                          <a:latin typeface="+mn-lt"/>
                          <a:cs typeface="Arial"/>
                        </a:rPr>
                        <a:t>PAUT</a:t>
                      </a:r>
                      <a:endParaRPr lang="ko-KR" altLang="en-US" sz="1600" b="1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Olympus/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SIUI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MX2/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SUPER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2FDFF24-EF22-4E9D-A39A-3A5D6FF17C77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Ultrasonic Testing</a:t>
            </a:r>
            <a:endParaRPr lang="ko-KR" altLang="en-US" sz="1800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C25D367-AD2D-4621-A345-8450AFD5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Equipment List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A7B9A9B7-F8EA-4266-AC19-F6F1C58EE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787" y="6572272"/>
            <a:ext cx="617864" cy="285728"/>
          </a:xfrm>
        </p:spPr>
        <p:txBody>
          <a:bodyPr/>
          <a:lstStyle/>
          <a:p>
            <a:fld id="{A33E9A1C-D99E-4020-9493-7552AC117AE8}" type="slidenum">
              <a:rPr lang="en-US" altLang="ko-KR" smtClean="0"/>
              <a:pPr/>
              <a:t>16</a:t>
            </a:fld>
            <a:endParaRPr lang="en-US" altLang="ko-KR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7DE022D-AF71-4C36-986C-FC482E098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Equipment List</a:t>
            </a:r>
          </a:p>
        </p:txBody>
      </p:sp>
      <p:graphicFrame>
        <p:nvGraphicFramePr>
          <p:cNvPr id="12" name="내용 개체 틀 10"/>
          <p:cNvGraphicFramePr/>
          <p:nvPr>
            <p:extLst>
              <p:ext uri="{D42A27DB-BD31-4B8C-83A1-F6EECF244321}">
                <p14:modId xmlns:p14="http://schemas.microsoft.com/office/powerpoint/2010/main" val="1399225894"/>
              </p:ext>
            </p:extLst>
          </p:nvPr>
        </p:nvGraphicFramePr>
        <p:xfrm>
          <a:off x="1739515" y="1609232"/>
          <a:ext cx="8712969" cy="4963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24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2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1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7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8928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Item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Maker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Model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Q’ty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RM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981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Magnetic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Particle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Testing</a:t>
                      </a:r>
                      <a:br>
                        <a:rPr lang="en-US" altLang="ko-KR" sz="1600" b="1" dirty="0">
                          <a:latin typeface="+mn-lt"/>
                          <a:cs typeface="Arial"/>
                        </a:rPr>
                      </a:b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(system)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err="1">
                          <a:latin typeface="+mn-lt"/>
                          <a:cs typeface="Arial"/>
                        </a:rPr>
                        <a:t>KyungDo</a:t>
                      </a: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 Enterprise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i="1" dirty="0">
                        <a:latin typeface="+mn-lt"/>
                        <a:cs typeface="Arial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dirty="0" err="1">
                          <a:latin typeface="+mn-lt"/>
                          <a:cs typeface="Arial"/>
                        </a:rPr>
                        <a:t>Magnaflux</a:t>
                      </a:r>
                      <a:endParaRPr lang="en-US" altLang="ko-KR" sz="1600" b="1" i="0" dirty="0">
                        <a:latin typeface="+mn-lt"/>
                        <a:cs typeface="Arial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i="0" dirty="0">
                        <a:latin typeface="+mn-lt"/>
                        <a:cs typeface="Arial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dirty="0" err="1">
                          <a:latin typeface="+mn-lt"/>
                          <a:cs typeface="Arial"/>
                        </a:rPr>
                        <a:t>NDTech</a:t>
                      </a:r>
                      <a:endParaRPr lang="en-US" altLang="ko-KR" sz="1600" b="1" i="0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MS6000</a:t>
                      </a:r>
                    </a:p>
                    <a:p>
                      <a:pPr algn="ctr" latinLnBrk="1">
                        <a:defRPr/>
                      </a:pP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  <a:p>
                      <a:pPr algn="ctr" latinLnBrk="1">
                        <a:defRPr/>
                      </a:pP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D-960LR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MD3-1060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PE-XY300M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</a:t>
                      </a:r>
                    </a:p>
                    <a:p>
                      <a:pPr algn="ctr" latinLnBrk="1">
                        <a:defRPr/>
                      </a:pP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  <a:p>
                      <a:pPr algn="ctr" latinLnBrk="1">
                        <a:defRPr/>
                      </a:pP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981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Magnetic Particle Testing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 err="1">
                          <a:latin typeface="+mn-lt"/>
                          <a:cs typeface="Arial"/>
                        </a:rPr>
                        <a:t>KyungDo</a:t>
                      </a: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 Enterprise</a:t>
                      </a:r>
                    </a:p>
                    <a:p>
                      <a:pPr algn="ctr" latinLnBrk="1">
                        <a:defRPr/>
                      </a:pPr>
                      <a:endParaRPr lang="en-US" altLang="ko-KR" sz="1600" b="1" i="1" dirty="0">
                        <a:latin typeface="+mn-lt"/>
                        <a:cs typeface="Arial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NAWOO</a:t>
                      </a:r>
                      <a:r>
                        <a:rPr lang="en-US" altLang="ko-KR" sz="1600" b="1" baseline="0" dirty="0">
                          <a:latin typeface="+mn-lt"/>
                          <a:cs typeface="Arial"/>
                        </a:rPr>
                        <a:t> Ltd.</a:t>
                      </a:r>
                      <a:endParaRPr lang="en-US" altLang="ko-KR" sz="1600" b="1" i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baseline="0" dirty="0">
                          <a:latin typeface="+mn-lt"/>
                          <a:cs typeface="Arial"/>
                        </a:rPr>
                        <a:t>Yoke     (Portable)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40</a:t>
                      </a:r>
                    </a:p>
                    <a:p>
                      <a:pPr algn="ctr" latinLnBrk="1">
                        <a:defRPr/>
                      </a:pP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  <a:p>
                      <a:pPr algn="ctr" latinLnBrk="1">
                        <a:defRPr/>
                      </a:pP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981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600" b="1">
                          <a:latin typeface="+mn-lt"/>
                          <a:cs typeface="Arial"/>
                        </a:rPr>
                        <a:t>Magnetic Particle Testing</a:t>
                      </a:r>
                    </a:p>
                    <a:p>
                      <a:pPr algn="ctr" latinLnBrk="1">
                        <a:defRPr/>
                      </a:pPr>
                      <a:endParaRPr lang="ko-KR" altLang="en-US" sz="1600" b="1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NAWOO</a:t>
                      </a:r>
                      <a:r>
                        <a:rPr lang="en-US" altLang="ko-KR" sz="1600" b="1" baseline="0" dirty="0">
                          <a:latin typeface="+mn-lt"/>
                          <a:cs typeface="Arial"/>
                        </a:rPr>
                        <a:t> Ltd.</a:t>
                      </a:r>
                      <a:endParaRPr lang="en-US" altLang="ko-KR" sz="1600" b="1" i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baseline="0" dirty="0">
                          <a:latin typeface="+mn-lt"/>
                          <a:cs typeface="Arial"/>
                        </a:rPr>
                        <a:t>Yoke     (Portable)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8A43D8D8-29F0-413B-9034-5B234288BF43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Magnetic </a:t>
            </a:r>
            <a:r>
              <a:rPr lang="en-US" altLang="ko-KR" b="1">
                <a:solidFill>
                  <a:srgbClr val="FFFFFF"/>
                </a:solidFill>
                <a:latin typeface="+mn-lt"/>
                <a:ea typeface="HY견고딕" pitchFamily="18" charset="-127"/>
              </a:rPr>
              <a:t>Particle Testing</a:t>
            </a:r>
            <a:endParaRPr lang="ko-KR" altLang="en-US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779CBA1C-72AE-4040-8B81-89587D5413F4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17</a:t>
            </a:fld>
            <a:endParaRPr lang="en-US" altLang="ko-K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내용 개체 틀 10"/>
          <p:cNvGraphicFramePr/>
          <p:nvPr>
            <p:extLst>
              <p:ext uri="{D42A27DB-BD31-4B8C-83A1-F6EECF244321}">
                <p14:modId xmlns:p14="http://schemas.microsoft.com/office/powerpoint/2010/main" val="3059200187"/>
              </p:ext>
            </p:extLst>
          </p:nvPr>
        </p:nvGraphicFramePr>
        <p:xfrm>
          <a:off x="1653135" y="1805675"/>
          <a:ext cx="8885729" cy="411517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64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19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93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5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36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3701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Item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Maker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Model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Q’ty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RM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073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Penetrant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Testing</a:t>
                      </a:r>
                      <a:br>
                        <a:rPr lang="en-US" altLang="ko-KR" sz="1600" b="1" dirty="0">
                          <a:latin typeface="+mn-lt"/>
                          <a:cs typeface="Arial"/>
                        </a:rPr>
                      </a:b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(system)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err="1">
                          <a:latin typeface="+mn-lt"/>
                          <a:cs typeface="Arial"/>
                        </a:rPr>
                        <a:t>KyungDo</a:t>
                      </a: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 Enterprise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073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Penetrant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Testing</a:t>
                      </a:r>
                      <a:br>
                        <a:rPr lang="en-US" altLang="ko-KR" sz="1600" b="1" dirty="0">
                          <a:latin typeface="+mn-lt"/>
                          <a:cs typeface="Arial"/>
                        </a:rPr>
                      </a:b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(system)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i="0" dirty="0">
                          <a:latin typeface="+mn-lt"/>
                          <a:cs typeface="Arial"/>
                        </a:rPr>
                        <a:t>RENO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-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6066B42-8B6B-489D-8A4C-57F5F7A8B298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>
                <a:solidFill>
                  <a:srgbClr val="FFFFFF"/>
                </a:solidFill>
                <a:latin typeface="+mn-lt"/>
                <a:ea typeface="HY견고딕" pitchFamily="18" charset="-127"/>
              </a:rPr>
              <a:t>Penetrant Testing</a:t>
            </a:r>
            <a:endParaRPr lang="ko-KR" altLang="en-US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0F5C177-25D4-4DB7-ABC8-B610C1378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Equipment List (</a:t>
            </a:r>
            <a:r>
              <a:rPr lang="en-US" sz="3200" dirty="0" err="1"/>
              <a:t>SYMITech</a:t>
            </a:r>
            <a:r>
              <a:rPr lang="en-US" sz="3200" dirty="0"/>
              <a:t>)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44B64DC8-C913-41AA-91FF-09067D60EB09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18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5801283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10">
            <a:extLst>
              <a:ext uri="{FF2B5EF4-FFF2-40B4-BE49-F238E27FC236}">
                <a16:creationId xmlns:a16="http://schemas.microsoft.com/office/drawing/2014/main" id="{CD018111-DEA1-4E72-9014-1490226AE5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7466659"/>
              </p:ext>
            </p:extLst>
          </p:nvPr>
        </p:nvGraphicFramePr>
        <p:xfrm>
          <a:off x="1653135" y="1844560"/>
          <a:ext cx="8885730" cy="41764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7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1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2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3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1526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Item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Maker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Model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Q’ty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3215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PMI Alloy</a:t>
                      </a:r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b="1" baseline="0" dirty="0" err="1">
                          <a:latin typeface="+mn-lt"/>
                          <a:cs typeface="Arial" pitchFamily="34" charset="0"/>
                        </a:rPr>
                        <a:t>Anaylizer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METOREX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dirty="0"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NITON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X-MET</a:t>
                      </a:r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 3000TX</a:t>
                      </a:r>
                    </a:p>
                    <a:p>
                      <a:pPr algn="ctr" latinLnBrk="1"/>
                      <a:endParaRPr lang="en-US" altLang="ko-KR" sz="1600" b="1" baseline="0" dirty="0"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XLI-818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  <a:p>
                      <a:pPr algn="ctr" latinLnBrk="1"/>
                      <a:endParaRPr lang="en-US" altLang="ko-KR" sz="1600" b="1" dirty="0"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600" b="1">
                          <a:latin typeface="+mn-lt"/>
                          <a:cs typeface="Arial" pitchFamily="34" charset="0"/>
                        </a:rPr>
                        <a:t>1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1723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NITON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XLI-818, XFB-4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1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2CFACC9-2BF3-4426-B229-403FC92D7F2A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Positive</a:t>
            </a:r>
            <a:r>
              <a:rPr lang="en-US" altLang="ko-KR" sz="18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Material Inspection</a:t>
            </a:r>
            <a:endParaRPr lang="ko-KR" altLang="en-US" sz="18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D63703F-FEB9-4C0B-961F-315737303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Equipment List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8CC0A54D-2BCF-4930-A278-1D0EAE941B94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19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6085583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10">
            <a:extLst>
              <a:ext uri="{FF2B5EF4-FFF2-40B4-BE49-F238E27FC236}">
                <a16:creationId xmlns:a16="http://schemas.microsoft.com/office/drawing/2014/main" id="{CD018111-DEA1-4E72-9014-1490226AE5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7847633"/>
              </p:ext>
            </p:extLst>
          </p:nvPr>
        </p:nvGraphicFramePr>
        <p:xfrm>
          <a:off x="1721768" y="1862080"/>
          <a:ext cx="8748464" cy="432047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8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9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7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2945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Item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Maker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Model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Q’ty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8767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PIPE Inspection Borescope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XENCO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맑은 고딕"/>
                          <a:cs typeface="+mn-cs"/>
                        </a:rPr>
                        <a:t>XENCO-PL2</a:t>
                      </a:r>
                      <a:endParaRPr lang="en-US" altLang="ko-K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맑은 고딕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1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8767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IN-LINE</a:t>
                      </a:r>
                    </a:p>
                    <a:p>
                      <a:pPr algn="ctr" latinLnBrk="1"/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INSPECTION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Petro</a:t>
                      </a:r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b="1" baseline="0" dirty="0" err="1">
                          <a:latin typeface="+mn-lt"/>
                          <a:cs typeface="Arial" pitchFamily="34" charset="0"/>
                        </a:rPr>
                        <a:t>Borhan</a:t>
                      </a:r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 Bina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맑은 고딕"/>
                          <a:cs typeface="+mn-cs"/>
                        </a:rPr>
                        <a:t>Intelligent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맑은 고딕"/>
                          <a:cs typeface="+mn-cs"/>
                        </a:rPr>
                        <a:t>Pigging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1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34" name="Picture 10" descr="transverse field inspection (TFI)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088" y="4498072"/>
            <a:ext cx="1874872" cy="167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DC4DF6-6C1D-408A-8F68-53841A1C447A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PIPE Inspection</a:t>
            </a:r>
            <a:endParaRPr lang="ko-KR" altLang="en-US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03B08BD-03E6-4F9F-85D0-726DD1FEA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Equipment List (</a:t>
            </a:r>
            <a:r>
              <a:rPr lang="en-US" sz="3200" dirty="0" err="1"/>
              <a:t>SYMITech</a:t>
            </a:r>
            <a:r>
              <a:rPr lang="en-US" sz="3200" dirty="0"/>
              <a:t>)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A1840E5A-4507-4589-AC1F-3F42885D5992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20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6405822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10">
            <a:extLst>
              <a:ext uri="{FF2B5EF4-FFF2-40B4-BE49-F238E27FC236}">
                <a16:creationId xmlns:a16="http://schemas.microsoft.com/office/drawing/2014/main" id="{FA351019-9034-46CF-B6CC-A9E16F886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6640175"/>
              </p:ext>
            </p:extLst>
          </p:nvPr>
        </p:nvGraphicFramePr>
        <p:xfrm>
          <a:off x="1868103" y="1878993"/>
          <a:ext cx="8249569" cy="450894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97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5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2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38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0780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Item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Maker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Model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Q’ty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6730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>
                          <a:latin typeface="+mn-lt"/>
                          <a:cs typeface="Arial" pitchFamily="34" charset="0"/>
                        </a:rPr>
                        <a:t>Hardness Tester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MIC series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9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1433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Ultrasonic</a:t>
                      </a:r>
                    </a:p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Thickness</a:t>
                      </a:r>
                    </a:p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Gauge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STRESSTEL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T-MARK</a:t>
                      </a:r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 E</a:t>
                      </a:r>
                      <a:endParaRPr lang="en-US" altLang="ko-KR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1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F12FB35-6105-47B0-A367-43D5BE44B116}"/>
              </a:ext>
            </a:extLst>
          </p:cNvPr>
          <p:cNvSpPr/>
          <p:nvPr/>
        </p:nvSpPr>
        <p:spPr>
          <a:xfrm>
            <a:off x="-6003" y="987359"/>
            <a:ext cx="5998891" cy="646331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Hardness Test</a:t>
            </a:r>
          </a:p>
          <a:p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Ultrasonic Thickness Gauge</a:t>
            </a:r>
            <a:endParaRPr lang="ko-KR" altLang="en-US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2525E48-FA67-450A-99BE-6EE6AAFF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Equipment List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E25C256B-CE5E-4716-B283-E15ECBC2262E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0703329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A269830-5FB4-462F-94D4-520060F8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Equipment List (</a:t>
            </a:r>
            <a:r>
              <a:rPr lang="en-US" sz="3200" dirty="0" err="1"/>
              <a:t>SYMITech</a:t>
            </a:r>
            <a:r>
              <a:rPr lang="en-US" sz="3200" dirty="0"/>
              <a:t>)</a:t>
            </a:r>
          </a:p>
        </p:txBody>
      </p:sp>
      <p:graphicFrame>
        <p:nvGraphicFramePr>
          <p:cNvPr id="7" name="내용 개체 틀 10">
            <a:extLst>
              <a:ext uri="{FF2B5EF4-FFF2-40B4-BE49-F238E27FC236}">
                <a16:creationId xmlns:a16="http://schemas.microsoft.com/office/drawing/2014/main" id="{FA351019-9034-46CF-B6CC-A9E16F886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6824868"/>
              </p:ext>
            </p:extLst>
          </p:nvPr>
        </p:nvGraphicFramePr>
        <p:xfrm>
          <a:off x="1705288" y="1916832"/>
          <a:ext cx="8496944" cy="43446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6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8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9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54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33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1434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Item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Maker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Model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Q’ty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5779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Ferrite</a:t>
                      </a:r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 Meter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FISCHER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FMP-30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3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7395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Eddy Current Testing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ZETEC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MIZ-21A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1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238E0354-7149-4EFF-92C2-1A1FDE99FA32}"/>
              </a:ext>
            </a:extLst>
          </p:cNvPr>
          <p:cNvSpPr/>
          <p:nvPr/>
        </p:nvSpPr>
        <p:spPr>
          <a:xfrm>
            <a:off x="5953760" y="987359"/>
            <a:ext cx="5998891" cy="646331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Ferrite Meter</a:t>
            </a:r>
          </a:p>
          <a:p>
            <a:pPr algn="r"/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Eddy Current Testing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5953FFFB-6177-4D89-A597-E44069383DF9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482763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720547"/>
              </p:ext>
            </p:extLst>
          </p:nvPr>
        </p:nvGraphicFramePr>
        <p:xfrm>
          <a:off x="695400" y="1772816"/>
          <a:ext cx="7272809" cy="4534276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1944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0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3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01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6326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800" b="1" u="none" strike="noStrike">
                          <a:latin typeface="+mn-lt"/>
                        </a:rPr>
                        <a:t>Item</a:t>
                      </a:r>
                      <a:endParaRPr lang="ko-KR" altLang="en-US" sz="1800" b="1" i="0" u="none" strike="noStrike">
                        <a:solidFill>
                          <a:srgbClr val="000000"/>
                        </a:solidFill>
                        <a:latin typeface="+mn-lt"/>
                        <a:ea typeface="HY견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800" b="1" u="none" strike="noStrike">
                          <a:latin typeface="+mn-lt"/>
                        </a:rPr>
                        <a:t>Model</a:t>
                      </a:r>
                      <a:endParaRPr lang="ko-KR" altLang="en-US" sz="1800" b="1" i="0" u="none" strike="noStrike">
                        <a:solidFill>
                          <a:srgbClr val="000000"/>
                        </a:solidFill>
                        <a:latin typeface="+mn-lt"/>
                        <a:ea typeface="HY견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800" b="1" u="none" strike="noStrike" dirty="0">
                          <a:latin typeface="+mn-lt"/>
                        </a:rPr>
                        <a:t>Maker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+mn-lt"/>
                        <a:ea typeface="HY견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800" b="1" u="none" strike="noStrike" dirty="0">
                          <a:latin typeface="+mn-lt"/>
                        </a:rPr>
                        <a:t>Q’ty</a:t>
                      </a:r>
                    </a:p>
                    <a:p>
                      <a:pPr algn="ctr">
                        <a:defRPr/>
                      </a:pPr>
                      <a:r>
                        <a:rPr lang="en-US" altLang="ko-KR" sz="1000" b="1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UNIT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+mn-lt"/>
                        <a:ea typeface="HY견고딕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800" b="1" u="none" strike="noStrike">
                          <a:latin typeface="+mn-lt"/>
                        </a:rPr>
                        <a:t>RM</a:t>
                      </a:r>
                      <a:endParaRPr lang="ko-KR" altLang="en-US" sz="1800" b="1" i="0" u="none" strike="noStrike">
                        <a:solidFill>
                          <a:srgbClr val="000000"/>
                        </a:solidFill>
                        <a:latin typeface="+mn-lt"/>
                        <a:ea typeface="HY견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367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POWER REGULATOR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MH-RG50E 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&amp; etc.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Muhansys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1100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67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TEMPERATURE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RECORDER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MH-R12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&amp; etc.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CHINO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153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DNIE</a:t>
                      </a:r>
                      <a:endParaRPr lang="ko-KR" altLang="en-US" sz="1600" b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600" u="none" strike="noStrike" dirty="0">
                          <a:latin typeface="+mn-lt"/>
                        </a:rPr>
                        <a:t>　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367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TEMPERATURE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PROGRAM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CONTROLLER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MH-PC126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&amp; etc.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Muhansys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41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DNIE</a:t>
                      </a:r>
                      <a:endParaRPr lang="ko-KR" altLang="en-US" sz="1600" b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2" descr="C:\Users\Computers\Desktop\2015년\회사소개서\참고자료\--새1000\RG50E_cover.jp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754200" y="1218846"/>
            <a:ext cx="1739910" cy="17281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3" descr="C:\Users\Computers\Desktop\2015년\회사소개서\참고자료\--새1000\r12_원본 복사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760296" y="2955058"/>
            <a:ext cx="1733814" cy="1772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Picture 4" descr="C:\Users\Computers\Desktop\2015년\회사소개서\참고자료\--새1000\PDC6_front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759828" y="4727882"/>
            <a:ext cx="1739910" cy="1822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822DCB7-7BE8-439F-9AC5-DB837B296C04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PWHT</a:t>
            </a:r>
            <a:endParaRPr lang="ko-KR" altLang="en-US" sz="1800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6008909-B645-4C03-9D54-0DFF169CD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Equipment List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557377AA-773F-4C75-BFB0-39D8F0319998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23</a:t>
            </a:fld>
            <a:endParaRPr lang="en-US" altLang="ko-KR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99889"/>
              </p:ext>
            </p:extLst>
          </p:nvPr>
        </p:nvGraphicFramePr>
        <p:xfrm>
          <a:off x="5105245" y="1736465"/>
          <a:ext cx="6387996" cy="4687231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3113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9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889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800" b="1" u="none" strike="noStrike" kern="1200" dirty="0">
                          <a:solidFill>
                            <a:schemeClr val="dk1"/>
                          </a:solidFill>
                        </a:rPr>
                        <a:t>Item</a:t>
                      </a:r>
                      <a:endParaRPr lang="ko-KR" altLang="en-US" sz="18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800" b="1" u="none" strike="noStrike"/>
                        <a:t>Q’ty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800" b="1" u="none" strike="noStrike" dirty="0"/>
                        <a:t>RM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7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Thermocouple</a:t>
                      </a:r>
                    </a:p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Attachment</a:t>
                      </a:r>
                      <a:r>
                        <a:rPr lang="en-US" altLang="ko-KR" sz="1600" b="0" u="none" strike="noStrike" baseline="0" dirty="0">
                          <a:solidFill>
                            <a:srgbClr val="000000"/>
                          </a:solidFill>
                        </a:rPr>
                        <a:t> Unit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</a:rPr>
                        <a:t>200 units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7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</a:rPr>
                        <a:t>Heating Pad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</a:rPr>
                        <a:t>15,000 SET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940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</a:rPr>
                        <a:t>Ceramic Pad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1,000,000 EA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7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</a:rPr>
                        <a:t>Cam Lock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</a:rPr>
                        <a:t>300A, 60A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10,000 EA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7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</a:rPr>
                        <a:t>Ni-Cr Wire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10,000 M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57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</a:rPr>
                        <a:t>In, Output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</a:rPr>
                        <a:t>Cable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420,000 M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A3330E93-8E03-4E95-8FBB-71F0D951681F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>
                <a:solidFill>
                  <a:srgbClr val="FFFFFF"/>
                </a:solidFill>
                <a:latin typeface="+mn-lt"/>
                <a:ea typeface="HY견고딕" pitchFamily="18" charset="-127"/>
              </a:rPr>
              <a:t>PWHT</a:t>
            </a:r>
            <a:endParaRPr lang="ko-KR" altLang="en-US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2DA15A43-FF56-4955-BCA4-C393818D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Equipment List</a:t>
            </a:r>
          </a:p>
        </p:txBody>
      </p:sp>
      <p:sp>
        <p:nvSpPr>
          <p:cNvPr id="28" name="Slide Number Placeholder 3">
            <a:extLst>
              <a:ext uri="{FF2B5EF4-FFF2-40B4-BE49-F238E27FC236}">
                <a16:creationId xmlns:a16="http://schemas.microsoft.com/office/drawing/2014/main" id="{D5855361-702E-42A0-B0C5-DD5FEDA87ED6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24</a:t>
            </a:fld>
            <a:endParaRPr lang="en-US" altLang="ko-K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344C21-77D2-4656-994D-7F204370D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11" y="1858947"/>
            <a:ext cx="4123296" cy="440335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284174"/>
              </p:ext>
            </p:extLst>
          </p:nvPr>
        </p:nvGraphicFramePr>
        <p:xfrm>
          <a:off x="695400" y="1772816"/>
          <a:ext cx="10513169" cy="468051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1314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3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8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092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Project Name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Customer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Methods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181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Safety Inspection of Tank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baseline="0" dirty="0">
                          <a:solidFill>
                            <a:schemeClr val="tx1"/>
                          </a:solidFill>
                        </a:rPr>
                        <a:t>BINOKOR TEMIR BETON SERVIS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solidFill>
                            <a:schemeClr val="tx1"/>
                          </a:solidFill>
                        </a:rPr>
                        <a:t>RT,UT,MT,PT,VT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716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Safety Inspection of Crane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baseline="0" dirty="0">
                          <a:solidFill>
                            <a:schemeClr val="tx1"/>
                          </a:solidFill>
                        </a:rPr>
                        <a:t>BINOKOR TEMIR BETON SERVIS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UT,MT,PT,VT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181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Safety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Inspection of Children</a:t>
                      </a:r>
                      <a:r>
                        <a:rPr lang="en-US" altLang="ko-KR" sz="1600" b="0" u="none" strike="noStrike" kern="500" spc="0" baseline="0" dirty="0">
                          <a:solidFill>
                            <a:schemeClr val="tx1"/>
                          </a:solidFill>
                        </a:rPr>
                        <a:t>’</a:t>
                      </a:r>
                      <a:r>
                        <a:rPr lang="en-US" altLang="ko-KR" sz="1600" b="0" u="none" strike="noStrike" spc="-300" baseline="0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 Park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UZEXPO CENTER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UT,MT,PT,VT</a:t>
                      </a: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181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Safety Inspection of Pipe-line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ANDIJON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NEFT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u="none" strike="noStrike" dirty="0">
                          <a:solidFill>
                            <a:schemeClr val="tx1"/>
                          </a:solidFill>
                        </a:rPr>
                        <a:t>RT,UT,MT,PT,VT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9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altLang="ko-KR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Safety Inspection of equipment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CNLC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solidFill>
                            <a:schemeClr val="tx1"/>
                          </a:solidFill>
                        </a:rPr>
                        <a:t>UT,MT,PT,VT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2768489-6E07-434E-81D7-D068F57267C1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Uzbekistan</a:t>
            </a:r>
            <a:endParaRPr lang="ko-KR" altLang="en-US" sz="1800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879CA12-6975-460D-A08A-993C50CFF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8. Performance Records (DNIE)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A0F2900-CD42-4030-A394-DB215D5F467C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25</a:t>
            </a:fld>
            <a:endParaRPr lang="en-US" altLang="ko-K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슬라이드 번호 개체 틀 65"/>
          <p:cNvSpPr>
            <a:spLocks noGrp="1"/>
          </p:cNvSpPr>
          <p:nvPr>
            <p:ph type="sldNum" sz="quarter" idx="12"/>
          </p:nvPr>
        </p:nvSpPr>
        <p:spPr>
          <a:xfrm>
            <a:off x="10025090" y="6643710"/>
            <a:ext cx="642910" cy="214290"/>
          </a:xfrm>
        </p:spPr>
        <p:txBody>
          <a:bodyPr/>
          <a:lstStyle/>
          <a:p>
            <a:fld id="{2E3B2F86-59B4-462E-9DEF-DC4DB0DA54C4}" type="slidenum">
              <a:rPr lang="en-US" altLang="ko-KR" sz="1200">
                <a:solidFill>
                  <a:srgbClr val="000000"/>
                </a:solidFill>
              </a:rPr>
              <a:pPr/>
              <a:t>26</a:t>
            </a:fld>
            <a:endParaRPr lang="en-US" altLang="ko-KR" sz="1200" dirty="0">
              <a:solidFill>
                <a:srgbClr val="000000"/>
              </a:solidFill>
            </a:endParaRPr>
          </a:p>
        </p:txBody>
      </p:sp>
      <p:graphicFrame>
        <p:nvGraphicFramePr>
          <p:cNvPr id="1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684729"/>
              </p:ext>
            </p:extLst>
          </p:nvPr>
        </p:nvGraphicFramePr>
        <p:xfrm>
          <a:off x="767407" y="1772817"/>
          <a:ext cx="10567379" cy="471765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097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04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9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465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Project Name</a:t>
                      </a:r>
                      <a:endParaRPr kumimoji="0" lang="en-US" altLang="ko-KR" sz="16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Customer</a:t>
                      </a:r>
                      <a:endParaRPr kumimoji="0" lang="en-US" altLang="ko-KR" sz="16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Methods</a:t>
                      </a:r>
                      <a:endParaRPr kumimoji="0" lang="en-US" altLang="ko-KR" sz="16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84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Safety Inspection of equipment</a:t>
                      </a:r>
                      <a:endParaRPr kumimoji="0" lang="ko-KR" altLang="en-US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Institute of Nuclear Physics</a:t>
                      </a:r>
                      <a:endParaRPr kumimoji="0" lang="ko-KR" altLang="en-US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UT,MT,PT,VT</a:t>
                      </a:r>
                      <a:endParaRPr kumimoji="0" lang="en-US" altLang="ko-KR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10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Safety Inspection of equipment</a:t>
                      </a:r>
                      <a:endParaRPr kumimoji="0" lang="ko-KR" altLang="en-US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China Petroleum Logging </a:t>
                      </a:r>
                      <a:r>
                        <a:rPr kumimoji="0" lang="en-US" altLang="ko-KR" sz="1600" b="0" u="none" strike="noStrike" kern="1200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Co.Ltd</a:t>
                      </a:r>
                      <a:endParaRPr kumimoji="0" lang="ko-KR" altLang="en-US" sz="1600" b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ko-KR" sz="1600" b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UT,MT,PT,VT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36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Safety Inspection of equipment</a:t>
                      </a:r>
                      <a:endParaRPr kumimoji="0" lang="ru-RU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75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MUBAREK</a:t>
                      </a:r>
                      <a:endParaRPr kumimoji="0" lang="ru-RU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Oil and Gas Production Department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(UNG)</a:t>
                      </a:r>
                      <a:endParaRPr kumimoji="0" lang="ru-RU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75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UT,MT,PT,VT</a:t>
                      </a:r>
                      <a:endParaRPr kumimoji="0" lang="ru-RU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75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36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Non-Destructive Testing for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 construction of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SIRDARYA TPP CCGT 1500 MW</a:t>
                      </a:r>
                      <a:endParaRPr kumimoji="0" lang="ru-RU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CHINA GEZHOUBA GROUP INTERNATIONAL ENGINNERING CENTRAL ASIA</a:t>
                      </a:r>
                      <a:endParaRPr kumimoji="0" lang="ru-RU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RT, PAUT, UT,MT,PT,VT</a:t>
                      </a:r>
                      <a:endParaRPr kumimoji="0" lang="en-US" altLang="ko-KR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53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Safety Inspection of equipment</a:t>
                      </a:r>
                      <a:endParaRPr kumimoji="0" lang="ko-KR" altLang="en-US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Bomi</a:t>
                      </a:r>
                      <a:r>
                        <a:rPr kumimoji="0" lang="en-US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n-US" altLang="ko-KR" sz="1600" b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Enginnering</a:t>
                      </a:r>
                      <a:endParaRPr kumimoji="0" lang="en-US" altLang="ko-KR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Construction </a:t>
                      </a:r>
                      <a:r>
                        <a:rPr kumimoji="0" lang="en-US" altLang="ko-KR" sz="1600" b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Co.,Ltd</a:t>
                      </a:r>
                      <a:endParaRPr kumimoji="0" lang="ko-KR" altLang="en-US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UT,MT,PT,VT</a:t>
                      </a:r>
                      <a:endParaRPr kumimoji="0" lang="en-US" altLang="ko-KR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1937EFB-7608-41A3-9359-463ADFB638BF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26</a:t>
            </a:fld>
            <a:endParaRPr lang="en-US" altLang="ko-K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96B00F-9C74-482C-8DDD-D23CCE07F907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Uzbekistan</a:t>
            </a:r>
            <a:endParaRPr lang="ko-KR" altLang="en-US" sz="1800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A2711E5-2DB4-4B36-A1D6-34D042FFB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8. Performance Records (DNIE)</a:t>
            </a:r>
          </a:p>
        </p:txBody>
      </p:sp>
    </p:spTree>
    <p:extLst>
      <p:ext uri="{BB962C8B-B14F-4D97-AF65-F5344CB8AC3E}">
        <p14:creationId xmlns:p14="http://schemas.microsoft.com/office/powerpoint/2010/main" val="1837633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063755"/>
              </p:ext>
            </p:extLst>
          </p:nvPr>
        </p:nvGraphicFramePr>
        <p:xfrm>
          <a:off x="767407" y="1772817"/>
          <a:ext cx="10567379" cy="46820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097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2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7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6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Project Name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Customer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Methods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49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altLang="ko-KR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Safety Inspection of equipment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MUBAREK</a:t>
                      </a:r>
                      <a:endParaRPr lang="ru-RU" altLang="ko-KR" sz="1600" b="0" u="none" strike="noStrike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Gas Processing Plant 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(UNG)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/>
                        <a:t>UT,MT,PT,VT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521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altLang="ko-KR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Safety Inspection of equipment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“UCHKIR” (UNG)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/>
                        <a:t>UT,MT,PT,VT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926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altLang="ko-KR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Safety Inspection of equipment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USTURT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GPD</a:t>
                      </a:r>
                    </a:p>
                    <a:p>
                      <a:pPr algn="ctr" fontAlgn="ctr"/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(UNG)</a:t>
                      </a:r>
                      <a:endParaRPr lang="en-US" altLang="ko-KR" sz="1600" b="0" i="0" u="none" strike="noStrike" baseline="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/>
                        <a:t>UT,MT,PT,VT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926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altLang="ko-KR" sz="16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Safety Inspection of equipment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SHURTAN OGPD 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(UNG)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u="none" strike="noStrike" dirty="0"/>
                        <a:t>UT,MT,PT,VT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967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altLang="ko-KR" sz="16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Safety Inspection of equipment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SHANGHAI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CONTRUCTION GROUP CO.LTD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u="none" strike="noStrike" dirty="0"/>
                        <a:t>UT,MT,PT,VT</a:t>
                      </a:r>
                      <a:endParaRPr lang="en-US" sz="1600" b="1" u="none" strike="noStrike" dirty="0">
                        <a:solidFill>
                          <a:schemeClr val="tx1"/>
                        </a:solidFill>
                      </a:endParaRP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6926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altLang="ko-KR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Safety Inspection of equipment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 err="1">
                          <a:solidFill>
                            <a:schemeClr val="tx1"/>
                          </a:solidFill>
                        </a:rPr>
                        <a:t>Calik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600" b="0" u="none" strike="noStrike" baseline="0" dirty="0" err="1">
                          <a:solidFill>
                            <a:schemeClr val="tx1"/>
                          </a:solidFill>
                        </a:rPr>
                        <a:t>Enerji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600" b="0" u="none" strike="noStrike" baseline="0" dirty="0" err="1">
                          <a:solidFill>
                            <a:schemeClr val="tx1"/>
                          </a:solidFill>
                        </a:rPr>
                        <a:t>Sanayive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T.A.S. Navoi2 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u="none" strike="noStrike" dirty="0"/>
                        <a:t>RT</a:t>
                      </a:r>
                      <a:r>
                        <a:rPr lang="ru-RU" altLang="ko-KR" sz="1600" u="none" strike="noStrike" dirty="0"/>
                        <a:t>,</a:t>
                      </a:r>
                      <a:r>
                        <a:rPr lang="en-US" altLang="ko-KR" sz="1600" u="none" strike="noStrike" dirty="0"/>
                        <a:t>UT,MT,PT,VT</a:t>
                      </a:r>
                      <a:endParaRPr lang="en-US" sz="1600" b="1" u="none" strike="noStrike" dirty="0">
                        <a:solidFill>
                          <a:schemeClr val="tx1"/>
                        </a:solidFill>
                      </a:endParaRPr>
                    </a:p>
                    <a:p>
                      <a:pPr algn="ctr" fontAlgn="ctr"/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42600DB5-2143-4A31-B5E3-AF2812D1452E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27</a:t>
            </a:fld>
            <a:endParaRPr lang="en-US" altLang="ko-K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9851AF-88D1-4BE5-93CE-BA27EC08F1AE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Uzbekistan</a:t>
            </a:r>
            <a:endParaRPr lang="ko-KR" altLang="en-US" sz="1800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BEC91F0-5BAC-4A1E-BA95-C4114936E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8. Performance Records (DNIE)</a:t>
            </a:r>
          </a:p>
        </p:txBody>
      </p:sp>
    </p:spTree>
    <p:extLst>
      <p:ext uri="{BB962C8B-B14F-4D97-AF65-F5344CB8AC3E}">
        <p14:creationId xmlns:p14="http://schemas.microsoft.com/office/powerpoint/2010/main" val="35122054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138321"/>
              </p:ext>
            </p:extLst>
          </p:nvPr>
        </p:nvGraphicFramePr>
        <p:xfrm>
          <a:off x="479376" y="1224658"/>
          <a:ext cx="11007810" cy="534761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05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7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25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7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824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NDT Career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Project Name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Customer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Methods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Item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30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Chemical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Plant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Korea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Petrochemical</a:t>
                      </a:r>
                      <a:r>
                        <a:rPr lang="ko-KR" altLang="en-US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600" b="0" dirty="0" err="1">
                          <a:effectLst/>
                          <a:latin typeface="+mn-lt"/>
                        </a:rPr>
                        <a:t>Onsan</a:t>
                      </a:r>
                      <a:r>
                        <a:rPr lang="en-US" altLang="ko-KR" sz="1600" b="0" dirty="0">
                          <a:effectLst/>
                          <a:latin typeface="+mn-lt"/>
                        </a:rPr>
                        <a:t> Plant Industrial Facility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Arial" pitchFamily="34" charset="0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GS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Caltex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UT, MT, PT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PIPE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(Welding)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24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Iran</a:t>
                      </a:r>
                      <a:r>
                        <a:rPr lang="ko-KR" altLang="en-US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NGL 3200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Arial" pitchFamily="34" charset="0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Doosan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Heavy Industry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UT, MT, PT, PMI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PIPE, VESSEL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(Welding)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2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Generating Unit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Barakah</a:t>
                      </a:r>
                      <a:endParaRPr lang="en-US" altLang="ko-KR" sz="1600" b="0" kern="1200" baseline="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Doosan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Heavy Industry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UT, MT, PT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VESSEL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(Welding)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94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New Bo-</a:t>
                      </a:r>
                      <a:r>
                        <a:rPr lang="en-US" altLang="ko-KR" sz="1600" b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Ryung</a:t>
                      </a: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thermal power plant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Doosan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Heavy Industry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UT, MT, PT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Turbine Blade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2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Aerospace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MTU </a:t>
                      </a:r>
                      <a:r>
                        <a:rPr lang="en-US" altLang="ko-KR" sz="1600" b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Aeroengine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Hanwha Aerospace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Arial" pitchFamily="34" charset="0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Engine Parts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(Welding)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824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300" b="1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KSLV-Ⅱ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KAI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 PT 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Fuel Tank</a:t>
                      </a:r>
                      <a:b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(Welding)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82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Military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K-21, K-9, K-55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Hanwha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Defense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Arial" pitchFamily="34" charset="0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UT, MT, PT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Defense Parts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11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300" b="1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T-50, KFX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KAI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UT, MT, PT, PAUT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Aircraft Parts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994A846-4970-4E35-ADC1-EA84A307511F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28</a:t>
            </a:fld>
            <a:endParaRPr lang="en-US" altLang="ko-KR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9783334-03D8-4C51-996B-AC8351939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8. Performance Records (</a:t>
            </a:r>
            <a:r>
              <a:rPr lang="en-US" sz="3200" dirty="0" err="1"/>
              <a:t>SYMITech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80942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954165"/>
              </p:ext>
            </p:extLst>
          </p:nvPr>
        </p:nvGraphicFramePr>
        <p:xfrm>
          <a:off x="479376" y="1268760"/>
          <a:ext cx="11017224" cy="530350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193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2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9030">
                  <a:extLst>
                    <a:ext uri="{9D8B030D-6E8A-4147-A177-3AD203B41FA5}">
                      <a16:colId xmlns:a16="http://schemas.microsoft.com/office/drawing/2014/main" val="1857867491"/>
                    </a:ext>
                  </a:extLst>
                </a:gridCol>
                <a:gridCol w="190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60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Project Name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HY견고딕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Customer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lt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Methods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lt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Periods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lt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82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PDC Drillship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latin typeface="+mj-lt"/>
                        </a:rPr>
                        <a:t> #5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7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Samsung 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Heavy 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Industries</a:t>
                      </a:r>
                      <a:endParaRPr lang="en-US" altLang="ko-KR" sz="12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85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Ocean Rig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Maersk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PDC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Ocean Rig Drillship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Seadrill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 err="1">
                          <a:solidFill>
                            <a:schemeClr val="tx1"/>
                          </a:solidFill>
                          <a:latin typeface="+mj-lt"/>
                        </a:rPr>
                        <a:t>Searankers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Ensco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Pacific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Shell prelude FLNG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 err="1">
                          <a:solidFill>
                            <a:schemeClr val="tx1"/>
                          </a:solidFill>
                          <a:latin typeface="+mj-lt"/>
                        </a:rPr>
                        <a:t>Inpex</a:t>
                      </a: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300" b="0" u="none" strike="noStrike" dirty="0" err="1">
                          <a:solidFill>
                            <a:schemeClr val="tx1"/>
                          </a:solidFill>
                          <a:latin typeface="+mj-lt"/>
                        </a:rPr>
                        <a:t>ichthys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HESS TLP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EGINA FPSO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 err="1">
                          <a:solidFill>
                            <a:schemeClr val="tx1"/>
                          </a:solidFill>
                          <a:latin typeface="+mj-lt"/>
                        </a:rPr>
                        <a:t>Egina</a:t>
                      </a: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 FLNG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Prelude FLNG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795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 err="1">
                          <a:solidFill>
                            <a:schemeClr val="tx1"/>
                          </a:solidFill>
                          <a:latin typeface="+mj-lt"/>
                        </a:rPr>
                        <a:t>Stemped</a:t>
                      </a:r>
                      <a:r>
                        <a:rPr lang="en-US" altLang="ko-KR" sz="1300" b="0" u="none" strike="noStrike" baseline="0" dirty="0">
                          <a:solidFill>
                            <a:schemeClr val="tx1"/>
                          </a:solidFill>
                          <a:latin typeface="+mj-lt"/>
                        </a:rPr>
                        <a:t> TLP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982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Appomattox FPU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 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 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1209465"/>
                  </a:ext>
                </a:extLst>
              </a:tr>
            </a:tbl>
          </a:graphicData>
        </a:graphic>
      </p:graphicFrame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51EEB33-D425-4D66-AE70-C2AB2D3224D4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29</a:t>
            </a:fld>
            <a:endParaRPr lang="en-US" altLang="ko-KR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31992B9-8A7B-49A9-80E9-18B29C8D9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243392"/>
            <a:ext cx="9101753" cy="515576"/>
          </a:xfrm>
        </p:spPr>
        <p:txBody>
          <a:bodyPr/>
          <a:lstStyle/>
          <a:p>
            <a:r>
              <a:rPr lang="en-US" sz="3200" dirty="0"/>
              <a:t>8. Performance Records (DAESAN PLANT)</a:t>
            </a:r>
          </a:p>
        </p:txBody>
      </p:sp>
    </p:spTree>
    <p:extLst>
      <p:ext uri="{BB962C8B-B14F-4D97-AF65-F5344CB8AC3E}">
        <p14:creationId xmlns:p14="http://schemas.microsoft.com/office/powerpoint/2010/main" val="947298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953154"/>
              </p:ext>
            </p:extLst>
          </p:nvPr>
        </p:nvGraphicFramePr>
        <p:xfrm>
          <a:off x="479376" y="1268760"/>
          <a:ext cx="11017225" cy="530351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193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2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9031">
                  <a:extLst>
                    <a:ext uri="{9D8B030D-6E8A-4147-A177-3AD203B41FA5}">
                      <a16:colId xmlns:a16="http://schemas.microsoft.com/office/drawing/2014/main" val="1857867491"/>
                    </a:ext>
                  </a:extLst>
                </a:gridCol>
                <a:gridCol w="1901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59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Project Name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Customer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Methods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Periods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TOTAL FPSO Topside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>
                          <a:solidFill>
                            <a:schemeClr val="dk1"/>
                          </a:solidFill>
                          <a:effectLst/>
                        </a:rPr>
                        <a:t>Daewoo Shipbuilding &amp; Marine Engineering</a:t>
                      </a:r>
                      <a:endParaRPr lang="en-US" altLang="ko-KR" sz="180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TMT Drillship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 err="1">
                          <a:solidFill>
                            <a:schemeClr val="tx1"/>
                          </a:solidFill>
                        </a:rPr>
                        <a:t>Rwei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0" kern="1200" dirty="0" err="1">
                          <a:solidFill>
                            <a:schemeClr val="tx1"/>
                          </a:solidFill>
                        </a:rPr>
                        <a:t>Seabreeze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 II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SSV Drilling Rig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 err="1">
                          <a:solidFill>
                            <a:schemeClr val="tx1"/>
                          </a:solidFill>
                        </a:rPr>
                        <a:t>Odebrecht</a:t>
                      </a: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 Drillship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EXXON GBS Topside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EXXON </a:t>
                      </a:r>
                      <a:r>
                        <a:rPr lang="en-US" altLang="ko-KR" sz="1200" b="0" kern="1200" dirty="0" err="1">
                          <a:solidFill>
                            <a:schemeClr val="tx1"/>
                          </a:solidFill>
                        </a:rPr>
                        <a:t>Chayvo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 OPF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 err="1">
                          <a:solidFill>
                            <a:schemeClr val="tx1"/>
                          </a:solidFill>
                        </a:rPr>
                        <a:t>C.Roffen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 Container ship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SSV CATARINA Drilling Rig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TOTAL CLOV FPSO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CHEVRON South </a:t>
                      </a:r>
                      <a:r>
                        <a:rPr lang="en-US" altLang="ko-KR" sz="1200" b="0" u="none" strike="noStrike" dirty="0" err="1">
                          <a:solidFill>
                            <a:schemeClr val="tx1"/>
                          </a:solidFill>
                        </a:rPr>
                        <a:t>Nemba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Peter Schelte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CMA Container ship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CHEVRON</a:t>
                      </a:r>
                      <a:r>
                        <a:rPr lang="en-US" altLang="ko-KR" sz="1200" b="0" u="none" strike="noStrike" baseline="0" dirty="0">
                          <a:solidFill>
                            <a:schemeClr val="tx1"/>
                          </a:solidFill>
                        </a:rPr>
                        <a:t> Wheatstone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APMM Container ship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Atwood</a:t>
                      </a:r>
                      <a:r>
                        <a:rPr lang="en-US" altLang="ko-KR" sz="1200" b="0" u="none" strike="noStrike" baseline="0" dirty="0">
                          <a:solidFill>
                            <a:schemeClr val="tx1"/>
                          </a:solidFill>
                        </a:rPr>
                        <a:t> Drillship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EXXON </a:t>
                      </a:r>
                      <a:r>
                        <a:rPr lang="en-US" altLang="ko-KR" sz="1200" b="0" u="none" strike="noStrike" dirty="0" err="1">
                          <a:solidFill>
                            <a:schemeClr val="tx1"/>
                          </a:solidFill>
                        </a:rPr>
                        <a:t>Arkutundagi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2014 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1209465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GBS Topside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/>
                        <a:t>2014 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22858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INPEX </a:t>
                      </a:r>
                      <a:r>
                        <a:rPr lang="en-US" altLang="ko-KR" sz="1200" b="0" u="none" strike="noStrike" dirty="0" err="1">
                          <a:solidFill>
                            <a:schemeClr val="tx1"/>
                          </a:solidFill>
                        </a:rPr>
                        <a:t>Ichthys</a:t>
                      </a: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 FPSO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2014 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566510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TMP Drillship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u="none" strike="noStrike" dirty="0"/>
                        <a:t>2015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9293361"/>
                  </a:ext>
                </a:extLst>
              </a:tr>
              <a:tr h="208766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Petronas FLNG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u="none" strike="noStrike" dirty="0"/>
                        <a:t>2015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146319"/>
                  </a:ext>
                </a:extLst>
              </a:tr>
            </a:tbl>
          </a:graphicData>
        </a:graphic>
      </p:graphicFrame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4A9E9C4-CB43-4EE2-A53C-614408322C3A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30</a:t>
            </a:fld>
            <a:endParaRPr lang="en-US" altLang="ko-K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667F4B-1845-4FD2-BC85-C8C8397B6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243392"/>
            <a:ext cx="9101753" cy="515576"/>
          </a:xfrm>
        </p:spPr>
        <p:txBody>
          <a:bodyPr/>
          <a:lstStyle/>
          <a:p>
            <a:r>
              <a:rPr lang="en-US" sz="3200" dirty="0"/>
              <a:t>8. Performance Records (DAESAN PLANT)</a:t>
            </a:r>
          </a:p>
        </p:txBody>
      </p:sp>
    </p:spTree>
    <p:extLst>
      <p:ext uri="{BB962C8B-B14F-4D97-AF65-F5344CB8AC3E}">
        <p14:creationId xmlns:p14="http://schemas.microsoft.com/office/powerpoint/2010/main" val="24092796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ертификат Закиров В.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814" y="1556791"/>
            <a:ext cx="3529042" cy="498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Могоч С.Б.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1556791"/>
            <a:ext cx="3529042" cy="498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749A239-F818-40EF-883B-00EF1EA3BE28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31</a:t>
            </a:fld>
            <a:endParaRPr lang="en-US" altLang="ko-K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1830D1-3CB6-49F5-8B8E-F354565F739A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UZ SMT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22D806-D318-4556-9502-8411821FD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Certification Status of Inspectors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32" y="1683165"/>
            <a:ext cx="3456381" cy="488910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835" y="1669237"/>
            <a:ext cx="3456381" cy="48891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338" y="1669236"/>
            <a:ext cx="3456381" cy="4889107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E3C2CB3-B8C1-4398-A132-332026B5C861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32</a:t>
            </a:fld>
            <a:endParaRPr lang="en-US" altLang="ko-K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5A711A-4D31-483F-A1D0-607542E997D1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UZ SMT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E7E0B50-C62B-4B2A-AB0A-2AEE7A06B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Certification Status of Inspectors</a:t>
            </a:r>
          </a:p>
        </p:txBody>
      </p:sp>
    </p:spTree>
    <p:extLst>
      <p:ext uri="{BB962C8B-B14F-4D97-AF65-F5344CB8AC3E}">
        <p14:creationId xmlns:p14="http://schemas.microsoft.com/office/powerpoint/2010/main" val="36656362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Новая папка (5)\Moon Hwan Kim AWS (~2022.12.0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569930"/>
            <a:ext cx="7344816" cy="51951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B552E17-73C8-4124-A8EF-5D8C6D23F204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33</a:t>
            </a:fld>
            <a:endParaRPr lang="en-US" altLang="ko-KR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C8B283C-23FB-425E-BC88-6718055F2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Certification Status of Inspectors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92AE2-16DD-4396-9A3E-618ABD8CF5F7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AWS QC1</a:t>
            </a:r>
          </a:p>
        </p:txBody>
      </p:sp>
    </p:spTree>
    <p:extLst>
      <p:ext uri="{BB962C8B-B14F-4D97-AF65-F5344CB8AC3E}">
        <p14:creationId xmlns:p14="http://schemas.microsoft.com/office/powerpoint/2010/main" val="5907393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Новая папка (5)\Sang Hun Park_ISO9712 PAUT.png\Sang Hun Park_ISO9712 PAUT-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12" y="1233196"/>
            <a:ext cx="3837079" cy="542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Новая папка (5)\Moon Hwan Kim_ISO9712 R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304" y="1050567"/>
            <a:ext cx="3962892" cy="515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85E377D-27A1-4214-BD66-CC4E928362E0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34</a:t>
            </a:fld>
            <a:endParaRPr lang="en-US" altLang="ko-KR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9983038-056F-4281-B0FF-4FB12B417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Certification Status of Inspectors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41950-BB93-4AD4-8A01-B8F291846CD7}"/>
              </a:ext>
            </a:extLst>
          </p:cNvPr>
          <p:cNvSpPr/>
          <p:nvPr/>
        </p:nvSpPr>
        <p:spPr>
          <a:xfrm>
            <a:off x="5965563" y="6064440"/>
            <a:ext cx="6000667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RT EN ISO 9712 (TOFD &amp; PAUT)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C9CDA3-C67B-47A6-B81C-7B5286BD6B4A}"/>
              </a:ext>
            </a:extLst>
          </p:cNvPr>
          <p:cNvSpPr/>
          <p:nvPr/>
        </p:nvSpPr>
        <p:spPr>
          <a:xfrm>
            <a:off x="0" y="1081994"/>
            <a:ext cx="6000667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UT EN ISO 9712 (TOFD &amp; PAUT) </a:t>
            </a:r>
          </a:p>
        </p:txBody>
      </p:sp>
    </p:spTree>
    <p:extLst>
      <p:ext uri="{BB962C8B-B14F-4D97-AF65-F5344CB8AC3E}">
        <p14:creationId xmlns:p14="http://schemas.microsoft.com/office/powerpoint/2010/main" val="1689813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admin\Desktop\Новая папка (5)\Jae Pil Park_ASNT LEVEL3 (2019~2024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1975826"/>
            <a:ext cx="4930451" cy="381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esktop\Новая папка (5)\Kwonsik Kim ASNT LEVEL 3 (2019~2024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11" y="1975826"/>
            <a:ext cx="5390397" cy="381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D58CC08-0EC1-4F46-AD2E-639246EADFF4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35</a:t>
            </a:fld>
            <a:endParaRPr lang="en-US" altLang="ko-KR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978CCB-4939-4AC8-8A73-D1A6E34D4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Certification Status of Inspectors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312646-4793-4E78-8285-40FFD5AE15D2}"/>
              </a:ext>
            </a:extLst>
          </p:cNvPr>
          <p:cNvSpPr/>
          <p:nvPr/>
        </p:nvSpPr>
        <p:spPr>
          <a:xfrm>
            <a:off x="0" y="1081994"/>
            <a:ext cx="6000667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ASNT(DINE)</a:t>
            </a:r>
          </a:p>
        </p:txBody>
      </p:sp>
    </p:spTree>
    <p:extLst>
      <p:ext uri="{BB962C8B-B14F-4D97-AF65-F5344CB8AC3E}">
        <p14:creationId xmlns:p14="http://schemas.microsoft.com/office/powerpoint/2010/main" val="16651223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admin\Desktop\Новая папка (5)\Chang Ho Kim ASNT Level 3 (2018~2023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2202414"/>
            <a:ext cx="4900266" cy="378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Новая папка (5)\Sang Hun Park_ASNT Level 3 (2020~2025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8" y="2202414"/>
            <a:ext cx="4900265" cy="378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4168DF2-9ADE-4594-A65D-C12C87558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Certification Status of Inspectors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9058D5-37D0-4273-9C26-8ED9313FD76D}"/>
              </a:ext>
            </a:extLst>
          </p:cNvPr>
          <p:cNvSpPr/>
          <p:nvPr/>
        </p:nvSpPr>
        <p:spPr>
          <a:xfrm>
            <a:off x="0" y="1081994"/>
            <a:ext cx="6000667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ASNT (</a:t>
            </a:r>
            <a:r>
              <a:rPr lang="en-US" altLang="ko-KR" b="1" dirty="0" err="1">
                <a:solidFill>
                  <a:srgbClr val="FFFFFF"/>
                </a:solidFill>
                <a:latin typeface="+mj-lt"/>
                <a:cs typeface="Times New Roman" pitchFamily="18" charset="0"/>
              </a:rPr>
              <a:t>SYMITech</a:t>
            </a:r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)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77552A28-4340-4C36-A2B0-EBF77B384E0F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36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19467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Новая папка (5)\Dae Kwon Kim ASNT Level 3 (2017~2022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9" y="2150296"/>
            <a:ext cx="4938123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A6DAAF8-0D2E-46DA-90CD-B9A3013FA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Certification Status of Inspectors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A2E845-9494-416C-B5AC-5FB27406C9FA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ASNT (</a:t>
            </a:r>
            <a:r>
              <a:rPr lang="en-US" altLang="ko-KR" b="1" dirty="0" err="1">
                <a:solidFill>
                  <a:srgbClr val="FFFFFF"/>
                </a:solidFill>
                <a:latin typeface="+mn-lt"/>
                <a:ea typeface="HY견고딕" pitchFamily="18" charset="-127"/>
              </a:rPr>
              <a:t>SYMITech</a:t>
            </a:r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)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8CECC204-2775-4B06-B7BA-0960F53FC414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37</a:t>
            </a:fld>
            <a:endParaRPr lang="en-US" altLang="ko-KR" dirty="0"/>
          </a:p>
        </p:txBody>
      </p:sp>
      <p:pic>
        <p:nvPicPr>
          <p:cNvPr id="12" name="Picture 3" descr="C:\Users\admin\Desktop\Новая папка (5)\Moon Hwan Kim ASNT Level 3 (2020~2025).png">
            <a:extLst>
              <a:ext uri="{FF2B5EF4-FFF2-40B4-BE49-F238E27FC236}">
                <a16:creationId xmlns:a16="http://schemas.microsoft.com/office/drawing/2014/main" id="{E30ACB46-2A1E-493B-9460-A0CDF4C77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960" y="2150296"/>
            <a:ext cx="5400600" cy="3819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0756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C57EE7F-0CCB-4136-BBF4-8A85D44B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Certification Status of Inspectors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4EA0AE-27F9-4629-A4B6-3BCAACCD8670}"/>
              </a:ext>
            </a:extLst>
          </p:cNvPr>
          <p:cNvSpPr/>
          <p:nvPr/>
        </p:nvSpPr>
        <p:spPr>
          <a:xfrm>
            <a:off x="5951984" y="1412776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ASNT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F96173A-EBD9-404E-B4BA-E4E30E5D475E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38</a:t>
            </a:fld>
            <a:endParaRPr lang="en-US" altLang="ko-KR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80D401-5340-4AD0-BAC1-958392CFE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922418"/>
            <a:ext cx="6334928" cy="454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1246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E5866-4017-45B8-A244-423FC7C99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9. Certification Status of Inspectors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259FE-8DA9-406C-8F0D-7AC847367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39</a:t>
            </a:fld>
            <a:endParaRPr lang="en-US" altLang="ko-K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27F39E-E513-45D6-B5BA-2D6EC8155C95}"/>
              </a:ext>
            </a:extLst>
          </p:cNvPr>
          <p:cNvSpPr/>
          <p:nvPr/>
        </p:nvSpPr>
        <p:spPr>
          <a:xfrm>
            <a:off x="5951984" y="1412776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PAUT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8FB4BD-9C46-42ED-A71A-70201FC05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34" y="2301191"/>
            <a:ext cx="5285270" cy="37331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A4697-2A46-47D4-9A36-5E34049B2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157" y="2276871"/>
            <a:ext cx="5324306" cy="375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597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055892-938F-494D-937F-04F15518611D}"/>
              </a:ext>
            </a:extLst>
          </p:cNvPr>
          <p:cNvSpPr txBox="1"/>
          <p:nvPr/>
        </p:nvSpPr>
        <p:spPr>
          <a:xfrm>
            <a:off x="479376" y="1331600"/>
            <a:ext cx="1085541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900" dirty="0">
                <a:latin typeface="+mn-lt"/>
                <a:ea typeface="맑은 고딕" panose="020B0503020000020004" pitchFamily="50" charset="-127"/>
              </a:rPr>
              <a:t>NDT education is a qualification course according to SYMIT-QNC-H001 established on the basis of SNT-TC-1A and NAS410. After completion of the training, the person will be eligible for Level 1 or Level 2.</a:t>
            </a:r>
            <a:endParaRPr lang="ko-KR" altLang="en-US" sz="1900" dirty="0">
              <a:latin typeface="+mn-lt"/>
              <a:ea typeface="맑은 고딕" panose="020B0503020000020004" pitchFamily="50" charset="-12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354A452-EAAE-4F3C-8DD4-619DB38A5227}"/>
              </a:ext>
            </a:extLst>
          </p:cNvPr>
          <p:cNvGrpSpPr/>
          <p:nvPr/>
        </p:nvGrpSpPr>
        <p:grpSpPr>
          <a:xfrm>
            <a:off x="775867" y="2689251"/>
            <a:ext cx="10000654" cy="3494867"/>
            <a:chOff x="2453477" y="2689250"/>
            <a:chExt cx="8623751" cy="3494867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4304C89-6513-491F-9C4B-2510CBD4AF72}"/>
                </a:ext>
              </a:extLst>
            </p:cNvPr>
            <p:cNvSpPr/>
            <p:nvPr/>
          </p:nvSpPr>
          <p:spPr>
            <a:xfrm>
              <a:off x="3914456" y="2876508"/>
              <a:ext cx="5866629" cy="569873"/>
            </a:xfrm>
            <a:custGeom>
              <a:avLst/>
              <a:gdLst>
                <a:gd name="connsiteX0" fmla="*/ 0 w 4315691"/>
                <a:gd name="connsiteY0" fmla="*/ 0 h 569873"/>
                <a:gd name="connsiteX1" fmla="*/ 4315691 w 4315691"/>
                <a:gd name="connsiteY1" fmla="*/ 0 h 569873"/>
                <a:gd name="connsiteX2" fmla="*/ 4315691 w 4315691"/>
                <a:gd name="connsiteY2" fmla="*/ 569873 h 569873"/>
                <a:gd name="connsiteX3" fmla="*/ 0 w 4315691"/>
                <a:gd name="connsiteY3" fmla="*/ 569873 h 569873"/>
                <a:gd name="connsiteX4" fmla="*/ 0 w 4315691"/>
                <a:gd name="connsiteY4" fmla="*/ 0 h 56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15691" h="569873">
                  <a:moveTo>
                    <a:pt x="0" y="0"/>
                  </a:moveTo>
                  <a:lnTo>
                    <a:pt x="4315691" y="0"/>
                  </a:lnTo>
                  <a:lnTo>
                    <a:pt x="4315691" y="569873"/>
                  </a:lnTo>
                  <a:lnTo>
                    <a:pt x="0" y="5698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71450" lvl="1" indent="-171450" algn="l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altLang="en-US" sz="1600" kern="1200" dirty="0">
                  <a:latin typeface="+mn-lt"/>
                </a:rPr>
                <a:t>Compliant with SNT-TC-1A or NAS410 minimum requirements</a:t>
              </a:r>
              <a:endParaRPr lang="ko-KR" altLang="en-US" sz="1600" kern="1200" dirty="0">
                <a:latin typeface="+mn-lt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391E6C9-7ABB-4AAD-9404-8C2D78944DD6}"/>
                </a:ext>
              </a:extLst>
            </p:cNvPr>
            <p:cNvSpPr/>
            <p:nvPr/>
          </p:nvSpPr>
          <p:spPr>
            <a:xfrm>
              <a:off x="5029438" y="3584710"/>
              <a:ext cx="5866629" cy="854257"/>
            </a:xfrm>
            <a:custGeom>
              <a:avLst/>
              <a:gdLst>
                <a:gd name="connsiteX0" fmla="*/ 0 w 4493319"/>
                <a:gd name="connsiteY0" fmla="*/ 0 h 854257"/>
                <a:gd name="connsiteX1" fmla="*/ 4493319 w 4493319"/>
                <a:gd name="connsiteY1" fmla="*/ 0 h 854257"/>
                <a:gd name="connsiteX2" fmla="*/ 4493319 w 4493319"/>
                <a:gd name="connsiteY2" fmla="*/ 854257 h 854257"/>
                <a:gd name="connsiteX3" fmla="*/ 0 w 4493319"/>
                <a:gd name="connsiteY3" fmla="*/ 854257 h 854257"/>
                <a:gd name="connsiteX4" fmla="*/ 0 w 4493319"/>
                <a:gd name="connsiteY4" fmla="*/ 0 h 854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3319" h="854257">
                  <a:moveTo>
                    <a:pt x="0" y="0"/>
                  </a:moveTo>
                  <a:lnTo>
                    <a:pt x="4493319" y="0"/>
                  </a:lnTo>
                  <a:lnTo>
                    <a:pt x="4493319" y="854257"/>
                  </a:lnTo>
                  <a:lnTo>
                    <a:pt x="0" y="85425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71450" lvl="1" indent="-171450" algn="l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altLang="en-US" sz="1600" kern="1200" dirty="0">
                  <a:latin typeface="+mn-lt"/>
                </a:rPr>
                <a:t>Compliant with SNT-TC-1A or NAS410 minimum requirements</a:t>
              </a:r>
              <a:endParaRPr lang="ko-KR" altLang="en-US" sz="1600" kern="1200" dirty="0">
                <a:latin typeface="+mn-lt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428597-4FF4-4E04-9A12-B81BA5365968}"/>
                </a:ext>
              </a:extLst>
            </p:cNvPr>
            <p:cNvSpPr/>
            <p:nvPr/>
          </p:nvSpPr>
          <p:spPr>
            <a:xfrm>
              <a:off x="6281425" y="4492915"/>
              <a:ext cx="4795803" cy="766762"/>
            </a:xfrm>
            <a:custGeom>
              <a:avLst/>
              <a:gdLst>
                <a:gd name="connsiteX0" fmla="*/ 0 w 3607072"/>
                <a:gd name="connsiteY0" fmla="*/ 0 h 766762"/>
                <a:gd name="connsiteX1" fmla="*/ 3607072 w 3607072"/>
                <a:gd name="connsiteY1" fmla="*/ 0 h 766762"/>
                <a:gd name="connsiteX2" fmla="*/ 3607072 w 3607072"/>
                <a:gd name="connsiteY2" fmla="*/ 766762 h 766762"/>
                <a:gd name="connsiteX3" fmla="*/ 0 w 3607072"/>
                <a:gd name="connsiteY3" fmla="*/ 766762 h 766762"/>
                <a:gd name="connsiteX4" fmla="*/ 0 w 3607072"/>
                <a:gd name="connsiteY4" fmla="*/ 0 h 76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7072" h="766762">
                  <a:moveTo>
                    <a:pt x="0" y="0"/>
                  </a:moveTo>
                  <a:lnTo>
                    <a:pt x="3607072" y="0"/>
                  </a:lnTo>
                  <a:lnTo>
                    <a:pt x="3607072" y="766762"/>
                  </a:lnTo>
                  <a:lnTo>
                    <a:pt x="0" y="7667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71450" lvl="1" indent="-171450" algn="l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altLang="ko-KR" sz="1600" kern="1200" dirty="0">
                  <a:latin typeface="+mn-lt"/>
                </a:rPr>
                <a:t>NDT Methods (General, Specific, Practical)</a:t>
              </a:r>
              <a:endParaRPr lang="ko-KR" altLang="en-US" sz="1600" kern="1200" dirty="0">
                <a:latin typeface="+mn-lt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FDC454F-DA94-443E-9D59-142838A1E0F2}"/>
                </a:ext>
              </a:extLst>
            </p:cNvPr>
            <p:cNvSpPr/>
            <p:nvPr/>
          </p:nvSpPr>
          <p:spPr>
            <a:xfrm>
              <a:off x="5922272" y="5235441"/>
              <a:ext cx="1355315" cy="948676"/>
            </a:xfrm>
            <a:custGeom>
              <a:avLst/>
              <a:gdLst>
                <a:gd name="connsiteX0" fmla="*/ 0 w 1355315"/>
                <a:gd name="connsiteY0" fmla="*/ 158144 h 948676"/>
                <a:gd name="connsiteX1" fmla="*/ 158144 w 1355315"/>
                <a:gd name="connsiteY1" fmla="*/ 0 h 948676"/>
                <a:gd name="connsiteX2" fmla="*/ 1197171 w 1355315"/>
                <a:gd name="connsiteY2" fmla="*/ 0 h 948676"/>
                <a:gd name="connsiteX3" fmla="*/ 1355315 w 1355315"/>
                <a:gd name="connsiteY3" fmla="*/ 158144 h 948676"/>
                <a:gd name="connsiteX4" fmla="*/ 1355315 w 1355315"/>
                <a:gd name="connsiteY4" fmla="*/ 790532 h 948676"/>
                <a:gd name="connsiteX5" fmla="*/ 1197171 w 1355315"/>
                <a:gd name="connsiteY5" fmla="*/ 948676 h 948676"/>
                <a:gd name="connsiteX6" fmla="*/ 158144 w 1355315"/>
                <a:gd name="connsiteY6" fmla="*/ 948676 h 948676"/>
                <a:gd name="connsiteX7" fmla="*/ 0 w 1355315"/>
                <a:gd name="connsiteY7" fmla="*/ 790532 h 948676"/>
                <a:gd name="connsiteX8" fmla="*/ 0 w 1355315"/>
                <a:gd name="connsiteY8" fmla="*/ 158144 h 94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5315" h="948676">
                  <a:moveTo>
                    <a:pt x="0" y="158144"/>
                  </a:moveTo>
                  <a:cubicBezTo>
                    <a:pt x="0" y="70803"/>
                    <a:pt x="70803" y="0"/>
                    <a:pt x="158144" y="0"/>
                  </a:cubicBezTo>
                  <a:lnTo>
                    <a:pt x="1197171" y="0"/>
                  </a:lnTo>
                  <a:cubicBezTo>
                    <a:pt x="1284512" y="0"/>
                    <a:pt x="1355315" y="70803"/>
                    <a:pt x="1355315" y="158144"/>
                  </a:cubicBezTo>
                  <a:lnTo>
                    <a:pt x="1355315" y="790532"/>
                  </a:lnTo>
                  <a:cubicBezTo>
                    <a:pt x="1355315" y="877873"/>
                    <a:pt x="1284512" y="948676"/>
                    <a:pt x="1197171" y="948676"/>
                  </a:cubicBezTo>
                  <a:lnTo>
                    <a:pt x="158144" y="948676"/>
                  </a:lnTo>
                  <a:cubicBezTo>
                    <a:pt x="70803" y="948676"/>
                    <a:pt x="0" y="877873"/>
                    <a:pt x="0" y="790532"/>
                  </a:cubicBezTo>
                  <a:lnTo>
                    <a:pt x="0" y="158144"/>
                  </a:lnTo>
                  <a:close/>
                </a:path>
              </a:pathLst>
            </a:custGeom>
            <a:solidFill>
              <a:srgbClr val="81B2DF"/>
            </a:solidFill>
            <a:effectLst/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7279" tIns="107279" rIns="107279" bIns="107279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rgbClr val="FFFFFF"/>
                  </a:solidFill>
                  <a:latin typeface="+mn-lt"/>
                </a:rPr>
                <a:t>Issue Certification</a:t>
              </a:r>
              <a:endParaRPr lang="ko-KR" altLang="en-US" sz="1600" kern="12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DA6CF3D-2AC5-4EB1-8891-3840107D723B}"/>
                </a:ext>
              </a:extLst>
            </p:cNvPr>
            <p:cNvSpPr/>
            <p:nvPr/>
          </p:nvSpPr>
          <p:spPr>
            <a:xfrm>
              <a:off x="2453477" y="2689250"/>
              <a:ext cx="1355315" cy="948676"/>
            </a:xfrm>
            <a:custGeom>
              <a:avLst/>
              <a:gdLst>
                <a:gd name="connsiteX0" fmla="*/ 0 w 1355315"/>
                <a:gd name="connsiteY0" fmla="*/ 158144 h 948676"/>
                <a:gd name="connsiteX1" fmla="*/ 158144 w 1355315"/>
                <a:gd name="connsiteY1" fmla="*/ 0 h 948676"/>
                <a:gd name="connsiteX2" fmla="*/ 1197171 w 1355315"/>
                <a:gd name="connsiteY2" fmla="*/ 0 h 948676"/>
                <a:gd name="connsiteX3" fmla="*/ 1355315 w 1355315"/>
                <a:gd name="connsiteY3" fmla="*/ 158144 h 948676"/>
                <a:gd name="connsiteX4" fmla="*/ 1355315 w 1355315"/>
                <a:gd name="connsiteY4" fmla="*/ 790532 h 948676"/>
                <a:gd name="connsiteX5" fmla="*/ 1197171 w 1355315"/>
                <a:gd name="connsiteY5" fmla="*/ 948676 h 948676"/>
                <a:gd name="connsiteX6" fmla="*/ 158144 w 1355315"/>
                <a:gd name="connsiteY6" fmla="*/ 948676 h 948676"/>
                <a:gd name="connsiteX7" fmla="*/ 0 w 1355315"/>
                <a:gd name="connsiteY7" fmla="*/ 790532 h 948676"/>
                <a:gd name="connsiteX8" fmla="*/ 0 w 1355315"/>
                <a:gd name="connsiteY8" fmla="*/ 158144 h 94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5315" h="948676">
                  <a:moveTo>
                    <a:pt x="0" y="158144"/>
                  </a:moveTo>
                  <a:cubicBezTo>
                    <a:pt x="0" y="70803"/>
                    <a:pt x="70803" y="0"/>
                    <a:pt x="158144" y="0"/>
                  </a:cubicBezTo>
                  <a:lnTo>
                    <a:pt x="1197171" y="0"/>
                  </a:lnTo>
                  <a:cubicBezTo>
                    <a:pt x="1284512" y="0"/>
                    <a:pt x="1355315" y="70803"/>
                    <a:pt x="1355315" y="158144"/>
                  </a:cubicBezTo>
                  <a:lnTo>
                    <a:pt x="1355315" y="790532"/>
                  </a:lnTo>
                  <a:cubicBezTo>
                    <a:pt x="1355315" y="877873"/>
                    <a:pt x="1284512" y="948676"/>
                    <a:pt x="1197171" y="948676"/>
                  </a:cubicBezTo>
                  <a:lnTo>
                    <a:pt x="158144" y="948676"/>
                  </a:lnTo>
                  <a:cubicBezTo>
                    <a:pt x="70803" y="948676"/>
                    <a:pt x="0" y="877873"/>
                    <a:pt x="0" y="790532"/>
                  </a:cubicBezTo>
                  <a:lnTo>
                    <a:pt x="0" y="158144"/>
                  </a:lnTo>
                  <a:close/>
                </a:path>
              </a:pathLst>
            </a:custGeom>
            <a:solidFill>
              <a:srgbClr val="1F4E79"/>
            </a:solidFill>
            <a:effectLst/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7279" tIns="107279" rIns="107279" bIns="107279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rgbClr val="FFFFFF"/>
                  </a:solidFill>
                  <a:latin typeface="+mn-lt"/>
                </a:rPr>
                <a:t>Education</a:t>
              </a:r>
            </a:p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rgbClr val="FFFFFF"/>
                  </a:solidFill>
                  <a:latin typeface="+mn-lt"/>
                </a:rPr>
                <a:t>&amp; Training</a:t>
              </a:r>
              <a:endParaRPr lang="ko-KR" altLang="en-US" sz="1600" kern="12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7C3969C-205E-4586-9ECC-DF8445AC6C2B}"/>
                </a:ext>
              </a:extLst>
            </p:cNvPr>
            <p:cNvSpPr/>
            <p:nvPr/>
          </p:nvSpPr>
          <p:spPr>
            <a:xfrm>
              <a:off x="3568459" y="3537980"/>
              <a:ext cx="1355315" cy="948676"/>
            </a:xfrm>
            <a:custGeom>
              <a:avLst/>
              <a:gdLst>
                <a:gd name="connsiteX0" fmla="*/ 0 w 1355315"/>
                <a:gd name="connsiteY0" fmla="*/ 158144 h 948676"/>
                <a:gd name="connsiteX1" fmla="*/ 158144 w 1355315"/>
                <a:gd name="connsiteY1" fmla="*/ 0 h 948676"/>
                <a:gd name="connsiteX2" fmla="*/ 1197171 w 1355315"/>
                <a:gd name="connsiteY2" fmla="*/ 0 h 948676"/>
                <a:gd name="connsiteX3" fmla="*/ 1355315 w 1355315"/>
                <a:gd name="connsiteY3" fmla="*/ 158144 h 948676"/>
                <a:gd name="connsiteX4" fmla="*/ 1355315 w 1355315"/>
                <a:gd name="connsiteY4" fmla="*/ 790532 h 948676"/>
                <a:gd name="connsiteX5" fmla="*/ 1197171 w 1355315"/>
                <a:gd name="connsiteY5" fmla="*/ 948676 h 948676"/>
                <a:gd name="connsiteX6" fmla="*/ 158144 w 1355315"/>
                <a:gd name="connsiteY6" fmla="*/ 948676 h 948676"/>
                <a:gd name="connsiteX7" fmla="*/ 0 w 1355315"/>
                <a:gd name="connsiteY7" fmla="*/ 790532 h 948676"/>
                <a:gd name="connsiteX8" fmla="*/ 0 w 1355315"/>
                <a:gd name="connsiteY8" fmla="*/ 158144 h 94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5315" h="948676">
                  <a:moveTo>
                    <a:pt x="0" y="158144"/>
                  </a:moveTo>
                  <a:cubicBezTo>
                    <a:pt x="0" y="70803"/>
                    <a:pt x="70803" y="0"/>
                    <a:pt x="158144" y="0"/>
                  </a:cubicBezTo>
                  <a:lnTo>
                    <a:pt x="1197171" y="0"/>
                  </a:lnTo>
                  <a:cubicBezTo>
                    <a:pt x="1284512" y="0"/>
                    <a:pt x="1355315" y="70803"/>
                    <a:pt x="1355315" y="158144"/>
                  </a:cubicBezTo>
                  <a:lnTo>
                    <a:pt x="1355315" y="790532"/>
                  </a:lnTo>
                  <a:cubicBezTo>
                    <a:pt x="1355315" y="877873"/>
                    <a:pt x="1284512" y="948676"/>
                    <a:pt x="1197171" y="948676"/>
                  </a:cubicBezTo>
                  <a:lnTo>
                    <a:pt x="158144" y="948676"/>
                  </a:lnTo>
                  <a:cubicBezTo>
                    <a:pt x="70803" y="948676"/>
                    <a:pt x="0" y="877873"/>
                    <a:pt x="0" y="790532"/>
                  </a:cubicBezTo>
                  <a:lnTo>
                    <a:pt x="0" y="158144"/>
                  </a:lnTo>
                  <a:close/>
                </a:path>
              </a:pathLst>
            </a:custGeom>
            <a:solidFill>
              <a:srgbClr val="2867A0"/>
            </a:solidFill>
            <a:effectLst/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7279" tIns="107279" rIns="107279" bIns="107279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rgbClr val="FFFFFF"/>
                  </a:solidFill>
                  <a:latin typeface="+mn-lt"/>
                </a:rPr>
                <a:t>Career Check</a:t>
              </a:r>
              <a:endParaRPr lang="ko-KR" altLang="en-US" sz="1600" kern="12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28AB53E-B850-4AF6-AC4B-144F348653BF}"/>
                </a:ext>
              </a:extLst>
            </p:cNvPr>
            <p:cNvSpPr/>
            <p:nvPr/>
          </p:nvSpPr>
          <p:spPr>
            <a:xfrm>
              <a:off x="4763721" y="4386710"/>
              <a:ext cx="1355315" cy="948676"/>
            </a:xfrm>
            <a:custGeom>
              <a:avLst/>
              <a:gdLst>
                <a:gd name="connsiteX0" fmla="*/ 0 w 1355315"/>
                <a:gd name="connsiteY0" fmla="*/ 158144 h 948676"/>
                <a:gd name="connsiteX1" fmla="*/ 158144 w 1355315"/>
                <a:gd name="connsiteY1" fmla="*/ 0 h 948676"/>
                <a:gd name="connsiteX2" fmla="*/ 1197171 w 1355315"/>
                <a:gd name="connsiteY2" fmla="*/ 0 h 948676"/>
                <a:gd name="connsiteX3" fmla="*/ 1355315 w 1355315"/>
                <a:gd name="connsiteY3" fmla="*/ 158144 h 948676"/>
                <a:gd name="connsiteX4" fmla="*/ 1355315 w 1355315"/>
                <a:gd name="connsiteY4" fmla="*/ 790532 h 948676"/>
                <a:gd name="connsiteX5" fmla="*/ 1197171 w 1355315"/>
                <a:gd name="connsiteY5" fmla="*/ 948676 h 948676"/>
                <a:gd name="connsiteX6" fmla="*/ 158144 w 1355315"/>
                <a:gd name="connsiteY6" fmla="*/ 948676 h 948676"/>
                <a:gd name="connsiteX7" fmla="*/ 0 w 1355315"/>
                <a:gd name="connsiteY7" fmla="*/ 790532 h 948676"/>
                <a:gd name="connsiteX8" fmla="*/ 0 w 1355315"/>
                <a:gd name="connsiteY8" fmla="*/ 158144 h 94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5315" h="948676">
                  <a:moveTo>
                    <a:pt x="0" y="158144"/>
                  </a:moveTo>
                  <a:cubicBezTo>
                    <a:pt x="0" y="70803"/>
                    <a:pt x="70803" y="0"/>
                    <a:pt x="158144" y="0"/>
                  </a:cubicBezTo>
                  <a:lnTo>
                    <a:pt x="1197171" y="0"/>
                  </a:lnTo>
                  <a:cubicBezTo>
                    <a:pt x="1284512" y="0"/>
                    <a:pt x="1355315" y="70803"/>
                    <a:pt x="1355315" y="158144"/>
                  </a:cubicBezTo>
                  <a:lnTo>
                    <a:pt x="1355315" y="790532"/>
                  </a:lnTo>
                  <a:cubicBezTo>
                    <a:pt x="1355315" y="877873"/>
                    <a:pt x="1284512" y="948676"/>
                    <a:pt x="1197171" y="948676"/>
                  </a:cubicBezTo>
                  <a:lnTo>
                    <a:pt x="158144" y="948676"/>
                  </a:lnTo>
                  <a:cubicBezTo>
                    <a:pt x="70803" y="948676"/>
                    <a:pt x="0" y="877873"/>
                    <a:pt x="0" y="790532"/>
                  </a:cubicBezTo>
                  <a:lnTo>
                    <a:pt x="0" y="158144"/>
                  </a:lnTo>
                  <a:close/>
                </a:path>
              </a:pathLst>
            </a:custGeom>
            <a:solidFill>
              <a:srgbClr val="4B91D1"/>
            </a:solidFill>
            <a:effectLst/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7279" tIns="107279" rIns="107279" bIns="107279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rgbClr val="FFFFFF"/>
                  </a:solidFill>
                  <a:latin typeface="+mn-lt"/>
                </a:rPr>
                <a:t>Examination</a:t>
              </a:r>
              <a:endParaRPr lang="ko-KR" altLang="en-US" sz="1600" kern="1200" dirty="0">
                <a:solidFill>
                  <a:srgbClr val="FFFFFF"/>
                </a:solidFill>
                <a:latin typeface="+mn-lt"/>
              </a:endParaRPr>
            </a:p>
          </p:txBody>
        </p:sp>
      </p:grp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B99CCAF-BB80-4341-8212-834337F1F07E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40</a:t>
            </a:fld>
            <a:endParaRPr lang="en-US" altLang="ko-KR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9658D9-3435-4B55-B707-75A302528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10. Training &amp; Certification (</a:t>
            </a:r>
            <a:r>
              <a:rPr lang="en-US" sz="3200" dirty="0" err="1"/>
              <a:t>SYMITech</a:t>
            </a:r>
            <a:r>
              <a:rPr lang="en-US" sz="3200" dirty="0"/>
              <a:t>)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1277412-FF10-4264-A06A-2B5B17FD8636}"/>
              </a:ext>
            </a:extLst>
          </p:cNvPr>
          <p:cNvSpPr/>
          <p:nvPr/>
        </p:nvSpPr>
        <p:spPr>
          <a:xfrm>
            <a:off x="6610992" y="5335387"/>
            <a:ext cx="4795803" cy="766762"/>
          </a:xfrm>
          <a:custGeom>
            <a:avLst/>
            <a:gdLst>
              <a:gd name="connsiteX0" fmla="*/ 0 w 3607072"/>
              <a:gd name="connsiteY0" fmla="*/ 0 h 766762"/>
              <a:gd name="connsiteX1" fmla="*/ 3607072 w 3607072"/>
              <a:gd name="connsiteY1" fmla="*/ 0 h 766762"/>
              <a:gd name="connsiteX2" fmla="*/ 3607072 w 3607072"/>
              <a:gd name="connsiteY2" fmla="*/ 766762 h 766762"/>
              <a:gd name="connsiteX3" fmla="*/ 0 w 3607072"/>
              <a:gd name="connsiteY3" fmla="*/ 766762 h 766762"/>
              <a:gd name="connsiteX4" fmla="*/ 0 w 3607072"/>
              <a:gd name="connsiteY4" fmla="*/ 0 h 76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7072" h="766762">
                <a:moveTo>
                  <a:pt x="0" y="0"/>
                </a:moveTo>
                <a:lnTo>
                  <a:pt x="3607072" y="0"/>
                </a:lnTo>
                <a:lnTo>
                  <a:pt x="3607072" y="766762"/>
                </a:lnTo>
                <a:lnTo>
                  <a:pt x="0" y="7667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171450" lvl="1" indent="-171450" algn="l" defTabSz="7112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altLang="ko-KR" sz="1600" kern="1200" dirty="0">
                <a:latin typeface="+mn-lt"/>
              </a:rPr>
              <a:t>Qualify with Level Ⅰ and Ⅱ (Technical Personnel)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759726EA-B239-4B00-B3B0-75D05A5668B7}"/>
              </a:ext>
            </a:extLst>
          </p:cNvPr>
          <p:cNvCxnSpPr>
            <a:cxnSpLocks/>
          </p:cNvCxnSpPr>
          <p:nvPr/>
        </p:nvCxnSpPr>
        <p:spPr>
          <a:xfrm rot="16200000" flipH="1">
            <a:off x="1544450" y="3655200"/>
            <a:ext cx="402281" cy="367736"/>
          </a:xfrm>
          <a:prstGeom prst="bentConnector3">
            <a:avLst>
              <a:gd name="adj1" fmla="val 10078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type="triangle"/>
          </a:ln>
          <a:effectLst/>
        </p:spPr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F828628C-74E5-4D02-A153-22E6F6B54D18}"/>
              </a:ext>
            </a:extLst>
          </p:cNvPr>
          <p:cNvCxnSpPr>
            <a:cxnSpLocks/>
          </p:cNvCxnSpPr>
          <p:nvPr/>
        </p:nvCxnSpPr>
        <p:spPr>
          <a:xfrm rot="16200000" flipH="1">
            <a:off x="2831272" y="4510116"/>
            <a:ext cx="414648" cy="367734"/>
          </a:xfrm>
          <a:prstGeom prst="bentConnector3">
            <a:avLst>
              <a:gd name="adj1" fmla="val 9900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type="triangle"/>
          </a:ln>
          <a:effectLst/>
        </p:spPr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3508FD6A-C3CC-44B7-BC02-45592EDBDB93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25178" y="5354563"/>
            <a:ext cx="402281" cy="367736"/>
          </a:xfrm>
          <a:prstGeom prst="bentConnector3">
            <a:avLst>
              <a:gd name="adj1" fmla="val 10078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6234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4F72D5E7-86CD-46CE-AD72-B4F2CDDB7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35" y="5294654"/>
            <a:ext cx="882763" cy="66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A5AEE557-FABD-4CB4-BB30-96B6B5C9058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382499" y="5330391"/>
            <a:ext cx="4839927" cy="674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5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altLang="ko-KR" sz="2000" kern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굴림" panose="020B0600000101010101" pitchFamily="50" charset="-127"/>
              </a:rPr>
              <a:t>Daesan NDE </a:t>
            </a:r>
          </a:p>
          <a:p>
            <a:r>
              <a:rPr lang="en-US" altLang="ko-KR" sz="2000" kern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굴림" panose="020B0600000101010101" pitchFamily="50" charset="-127"/>
              </a:rPr>
              <a:t>International Engineering Co., Ltd</a:t>
            </a:r>
            <a:endParaRPr lang="en-US" altLang="ko-KR" sz="4000" b="0" kern="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9920B7-336D-4579-8A46-0B7471E6FD1B}"/>
              </a:ext>
            </a:extLst>
          </p:cNvPr>
          <p:cNvSpPr txBox="1"/>
          <p:nvPr/>
        </p:nvSpPr>
        <p:spPr>
          <a:xfrm>
            <a:off x="263352" y="6230770"/>
            <a:ext cx="11593288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</a:rPr>
              <a:t>62-20, </a:t>
            </a:r>
            <a:r>
              <a:rPr lang="en-US" sz="1800" dirty="0" err="1">
                <a:solidFill>
                  <a:srgbClr val="FFFFFF"/>
                </a:solidFill>
              </a:rPr>
              <a:t>Sergeli</a:t>
            </a:r>
            <a:r>
              <a:rPr lang="en-US" sz="1800" dirty="0">
                <a:solidFill>
                  <a:srgbClr val="FFFFFF"/>
                </a:solidFill>
              </a:rPr>
              <a:t> 7, </a:t>
            </a:r>
            <a:r>
              <a:rPr lang="en-US" sz="1800" dirty="0" err="1">
                <a:solidFill>
                  <a:srgbClr val="FFFFFF"/>
                </a:solidFill>
              </a:rPr>
              <a:t>Sergeli</a:t>
            </a:r>
            <a:r>
              <a:rPr lang="en-US" sz="1800" dirty="0">
                <a:solidFill>
                  <a:srgbClr val="FFFFFF"/>
                </a:solidFill>
              </a:rPr>
              <a:t> district, Tashkent city, Uzbekistan </a:t>
            </a:r>
            <a:r>
              <a:rPr lang="en-US" dirty="0">
                <a:solidFill>
                  <a:srgbClr val="FFFFFF"/>
                </a:solidFill>
              </a:rPr>
              <a:t> |  </a:t>
            </a:r>
            <a:r>
              <a:rPr lang="en-US" sz="1800" dirty="0">
                <a:solidFill>
                  <a:srgbClr val="FFFFFF"/>
                </a:solidFill>
              </a:rPr>
              <a:t>Tel: +998-90-941-4093  |  https://daesannde.com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632TGp_rise_light">
  <a:themeElements>
    <a:clrScheme name="Default Design 3">
      <a:dk1>
        <a:srgbClr val="000000"/>
      </a:dk1>
      <a:lt1>
        <a:srgbClr val="90A4D0"/>
      </a:lt1>
      <a:dk2>
        <a:srgbClr val="304F7C"/>
      </a:dk2>
      <a:lt2>
        <a:srgbClr val="808080"/>
      </a:lt2>
      <a:accent1>
        <a:srgbClr val="5B93C1"/>
      </a:accent1>
      <a:accent2>
        <a:srgbClr val="A4B3BC"/>
      </a:accent2>
      <a:accent3>
        <a:srgbClr val="C6CFE4"/>
      </a:accent3>
      <a:accent4>
        <a:srgbClr val="000000"/>
      </a:accent4>
      <a:accent5>
        <a:srgbClr val="B5C8DD"/>
      </a:accent5>
      <a:accent6>
        <a:srgbClr val="94A2AA"/>
      </a:accent6>
      <a:hlink>
        <a:srgbClr val="9BC337"/>
      </a:hlink>
      <a:folHlink>
        <a:srgbClr val="7BB782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w="med" len="med"/>
          <a:tailEnd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0" lang="en-US" sz="1800" b="0" i="0" u="none" strike="noStrike" cap="none" normalizeH="0" baseline="0" smtClean="0">
            <a:solidFill>
              <a:schemeClr val="tx1"/>
            </a:solidFill>
            <a:effectLst/>
            <a:latin typeface="Arial"/>
          </a:defRPr>
        </a:defPPr>
      </a:lstStyle>
    </a:spDef>
    <a:ln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w="med" len="med"/>
          <a:tailEnd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0" lang="en-US" sz="1800" b="0" i="0" u="none" strike="noStrike" cap="none" normalizeH="0" baseline="0" smtClean="0">
            <a:solidFill>
              <a:schemeClr val="tx1"/>
            </a:solidFill>
            <a:effectLst/>
            <a:latin typeface="Arial"/>
          </a:defRPr>
        </a:defPPr>
      </a:lst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3">
    <a:dk1>
      <a:srgbClr val="000000"/>
    </a:dk1>
    <a:lt1>
      <a:srgbClr val="90A4D0"/>
    </a:lt1>
    <a:dk2>
      <a:srgbClr val="304F7C"/>
    </a:dk2>
    <a:lt2>
      <a:srgbClr val="808080"/>
    </a:lt2>
    <a:accent1>
      <a:srgbClr val="5B93C1"/>
    </a:accent1>
    <a:accent2>
      <a:srgbClr val="A4B3BC"/>
    </a:accent2>
    <a:accent3>
      <a:srgbClr val="C6CFE4"/>
    </a:accent3>
    <a:accent4>
      <a:srgbClr val="000000"/>
    </a:accent4>
    <a:accent5>
      <a:srgbClr val="B5C8DD"/>
    </a:accent5>
    <a:accent6>
      <a:srgbClr val="94A2AA"/>
    </a:accent6>
    <a:hlink>
      <a:srgbClr val="9BC337"/>
    </a:hlink>
    <a:folHlink>
      <a:srgbClr val="7BB782"/>
    </a:folHlink>
  </a:clrScheme>
</a:themeOverride>
</file>

<file path=ppt/theme/themeOverride2.xml><?xml version="1.0" encoding="utf-8"?>
<a:themeOverride xmlns:a="http://schemas.openxmlformats.org/drawingml/2006/main">
  <a:clrScheme name="Default Design 3">
    <a:dk1>
      <a:srgbClr val="000000"/>
    </a:dk1>
    <a:lt1>
      <a:srgbClr val="90A4D0"/>
    </a:lt1>
    <a:dk2>
      <a:srgbClr val="304F7C"/>
    </a:dk2>
    <a:lt2>
      <a:srgbClr val="808080"/>
    </a:lt2>
    <a:accent1>
      <a:srgbClr val="5B93C1"/>
    </a:accent1>
    <a:accent2>
      <a:srgbClr val="A4B3BC"/>
    </a:accent2>
    <a:accent3>
      <a:srgbClr val="C6CFE4"/>
    </a:accent3>
    <a:accent4>
      <a:srgbClr val="000000"/>
    </a:accent4>
    <a:accent5>
      <a:srgbClr val="B5C8DD"/>
    </a:accent5>
    <a:accent6>
      <a:srgbClr val="94A2AA"/>
    </a:accent6>
    <a:hlink>
      <a:srgbClr val="9BC337"/>
    </a:hlink>
    <a:folHlink>
      <a:srgbClr val="7BB782"/>
    </a:folHlink>
  </a:clrScheme>
</a:themeOverride>
</file>

<file path=ppt/theme/themeOverride3.xml><?xml version="1.0" encoding="utf-8"?>
<a:themeOverride xmlns:a="http://schemas.openxmlformats.org/drawingml/2006/main">
  <a:clrScheme name="Default Design 3">
    <a:dk1>
      <a:srgbClr val="000000"/>
    </a:dk1>
    <a:lt1>
      <a:srgbClr val="90A4D0"/>
    </a:lt1>
    <a:dk2>
      <a:srgbClr val="304F7C"/>
    </a:dk2>
    <a:lt2>
      <a:srgbClr val="808080"/>
    </a:lt2>
    <a:accent1>
      <a:srgbClr val="5B93C1"/>
    </a:accent1>
    <a:accent2>
      <a:srgbClr val="A4B3BC"/>
    </a:accent2>
    <a:accent3>
      <a:srgbClr val="C6CFE4"/>
    </a:accent3>
    <a:accent4>
      <a:srgbClr val="000000"/>
    </a:accent4>
    <a:accent5>
      <a:srgbClr val="B5C8DD"/>
    </a:accent5>
    <a:accent6>
      <a:srgbClr val="94A2AA"/>
    </a:accent6>
    <a:hlink>
      <a:srgbClr val="9BC337"/>
    </a:hlink>
    <a:folHlink>
      <a:srgbClr val="7BB78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2230</TotalTime>
  <Words>1957</Words>
  <Application>Microsoft Office PowerPoint</Application>
  <PresentationFormat>Widescreen</PresentationFormat>
  <Paragraphs>868</Paragraphs>
  <Slides>41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HY견고딕</vt:lpstr>
      <vt:lpstr>맑은 고딕</vt:lpstr>
      <vt:lpstr>Arial</vt:lpstr>
      <vt:lpstr>Calibri</vt:lpstr>
      <vt:lpstr>Tahoma</vt:lpstr>
      <vt:lpstr>Times New Roman</vt:lpstr>
      <vt:lpstr>632TGp_rise_light</vt:lpstr>
      <vt:lpstr>COMPANY PROFILE</vt:lpstr>
      <vt:lpstr>Contents</vt:lpstr>
      <vt:lpstr>1. General Information</vt:lpstr>
      <vt:lpstr>2. Company History</vt:lpstr>
      <vt:lpstr>2. Company History</vt:lpstr>
      <vt:lpstr>3. Scope of Services</vt:lpstr>
      <vt:lpstr>5. Organizations</vt:lpstr>
      <vt:lpstr>5. Certificates of Management System</vt:lpstr>
      <vt:lpstr>5. Certificates of Management System</vt:lpstr>
      <vt:lpstr>5. Certificates of Management System</vt:lpstr>
      <vt:lpstr>5. Certificates of Management System</vt:lpstr>
      <vt:lpstr>6. Status of Personal Qualification</vt:lpstr>
      <vt:lpstr>6. Status of Personal Qualification</vt:lpstr>
      <vt:lpstr>7. Equipment List</vt:lpstr>
      <vt:lpstr>7. Equipment List</vt:lpstr>
      <vt:lpstr>7. Equipment List</vt:lpstr>
      <vt:lpstr>7. Equipment List</vt:lpstr>
      <vt:lpstr>7. Equipment List (SYMITech)</vt:lpstr>
      <vt:lpstr>7. Equipment List</vt:lpstr>
      <vt:lpstr>7. Equipment List (SYMITech)</vt:lpstr>
      <vt:lpstr>7. Equipment List</vt:lpstr>
      <vt:lpstr>7. Equipment List (SYMITech)</vt:lpstr>
      <vt:lpstr>7. Equipment List</vt:lpstr>
      <vt:lpstr>7. Equipment List</vt:lpstr>
      <vt:lpstr>8. Performance Records (DNIE)</vt:lpstr>
      <vt:lpstr>8. Performance Records (DNIE)</vt:lpstr>
      <vt:lpstr>8. Performance Records (DNIE)</vt:lpstr>
      <vt:lpstr>8. Performance Records (SYMITech)</vt:lpstr>
      <vt:lpstr>8. Performance Records (DAESAN PLANT)</vt:lpstr>
      <vt:lpstr>8. Performance Records (DAESAN PLANT)</vt:lpstr>
      <vt:lpstr>9. Certification Status of Inspectors</vt:lpstr>
      <vt:lpstr>9. Certification Status of Inspectors</vt:lpstr>
      <vt:lpstr>9. Certification Status of Inspectors</vt:lpstr>
      <vt:lpstr>9. Certification Status of Inspectors</vt:lpstr>
      <vt:lpstr>9. Certification Status of Inspectors</vt:lpstr>
      <vt:lpstr>9. Certification Status of Inspectors</vt:lpstr>
      <vt:lpstr>9. Certification Status of Inspectors</vt:lpstr>
      <vt:lpstr>9. Certification Status of Inspectors</vt:lpstr>
      <vt:lpstr>9. Certification Status of Inspectors</vt:lpstr>
      <vt:lpstr>10. Training &amp; Certification (SYMITech)</vt:lpstr>
      <vt:lpstr>PowerPoint Presentation</vt:lpstr>
    </vt:vector>
  </TitlesOfParts>
  <Manager/>
  <Company>제이엠넷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박종철</dc:creator>
  <cp:lastModifiedBy>의형</cp:lastModifiedBy>
  <cp:revision>683</cp:revision>
  <cp:lastPrinted>2021-10-16T06:49:47Z</cp:lastPrinted>
  <dcterms:created xsi:type="dcterms:W3CDTF">2009-11-13T08:09:38Z</dcterms:created>
  <dcterms:modified xsi:type="dcterms:W3CDTF">2024-05-08T05:21:06Z</dcterms:modified>
  <cp:version>1000.0000.01</cp:version>
</cp:coreProperties>
</file>